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24" r:id="rId2"/>
    <p:sldId id="319" r:id="rId3"/>
    <p:sldId id="325" r:id="rId4"/>
    <p:sldId id="463" r:id="rId5"/>
    <p:sldId id="478" r:id="rId6"/>
    <p:sldId id="480" r:id="rId7"/>
    <p:sldId id="479" r:id="rId8"/>
    <p:sldId id="467" r:id="rId9"/>
    <p:sldId id="464" r:id="rId10"/>
    <p:sldId id="468" r:id="rId11"/>
    <p:sldId id="469" r:id="rId12"/>
    <p:sldId id="447" r:id="rId13"/>
    <p:sldId id="454" r:id="rId14"/>
    <p:sldId id="450" r:id="rId15"/>
    <p:sldId id="459" r:id="rId16"/>
    <p:sldId id="460" r:id="rId17"/>
    <p:sldId id="461" r:id="rId18"/>
    <p:sldId id="462" r:id="rId19"/>
    <p:sldId id="481" r:id="rId20"/>
    <p:sldId id="455" r:id="rId21"/>
    <p:sldId id="482" r:id="rId22"/>
    <p:sldId id="470" r:id="rId23"/>
    <p:sldId id="471" r:id="rId24"/>
    <p:sldId id="453" r:id="rId25"/>
    <p:sldId id="448" r:id="rId26"/>
    <p:sldId id="474" r:id="rId27"/>
    <p:sldId id="446" r:id="rId28"/>
    <p:sldId id="475" r:id="rId29"/>
    <p:sldId id="476" r:id="rId30"/>
    <p:sldId id="477" r:id="rId31"/>
    <p:sldId id="483" r:id="rId32"/>
    <p:sldId id="484" r:id="rId33"/>
    <p:sldId id="434" r:id="rId34"/>
    <p:sldId id="445" r:id="rId35"/>
    <p:sldId id="41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0000"/>
    <a:srgbClr val="3D40CF"/>
    <a:srgbClr val="C00000"/>
    <a:srgbClr val="E1E1FF"/>
    <a:srgbClr val="969696"/>
    <a:srgbClr val="00B050"/>
    <a:srgbClr val="FFFF00"/>
    <a:srgbClr val="0066CC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9" autoAdjust="0"/>
    <p:restoredTop sz="94660"/>
  </p:normalViewPr>
  <p:slideViewPr>
    <p:cSldViewPr>
      <p:cViewPr>
        <p:scale>
          <a:sx n="66" d="100"/>
          <a:sy n="66" d="100"/>
        </p:scale>
        <p:origin x="-738" y="-9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13: Linear Discriminant Analysis (LDA) and QDA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9600" y="2322570"/>
            <a:ext cx="4391025" cy="4002030"/>
            <a:chOff x="2362200" y="1447800"/>
            <a:chExt cx="4391025" cy="400203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447800"/>
              <a:ext cx="4391025" cy="4002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49536" y="5172831"/>
              <a:ext cx="1310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969696"/>
                  </a:solidFill>
                </a:rPr>
                <a:t>Source: Wikipedia</a:t>
              </a:r>
              <a:endParaRPr lang="en-US" sz="1200" dirty="0">
                <a:solidFill>
                  <a:srgbClr val="969696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1740268" y="4220700"/>
            <a:ext cx="2590800" cy="4571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805113" y="3763499"/>
            <a:ext cx="262622" cy="137847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5212561" y="3693616"/>
            <a:ext cx="3905047" cy="4154984"/>
            <a:chOff x="5486400" y="2450024"/>
            <a:chExt cx="3905047" cy="4154984"/>
          </a:xfrm>
        </p:grpSpPr>
        <p:sp>
          <p:nvSpPr>
            <p:cNvPr id="26" name="TextBox 25"/>
            <p:cNvSpPr txBox="1"/>
            <p:nvPr/>
          </p:nvSpPr>
          <p:spPr>
            <a:xfrm>
              <a:off x="5486400" y="2450024"/>
              <a:ext cx="3585679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Contours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the principal axes:</a:t>
              </a:r>
              <a:endParaRPr lang="en-US" sz="3200" dirty="0" smtClean="0">
                <a:latin typeface="Symbol" panose="05050102010706020507" pitchFamily="18" charset="2"/>
              </a:endParaRPr>
            </a:p>
            <a:p>
              <a:endParaRPr lang="en-US" sz="3200" dirty="0">
                <a:latin typeface="Symbol" panose="05050102010706020507" pitchFamily="18" charset="2"/>
              </a:endParaRPr>
            </a:p>
            <a:p>
              <a:r>
                <a:rPr lang="en-US" sz="32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f</a:t>
              </a:r>
              <a:r>
                <a:rPr lang="en-US" sz="3200" baseline="-25000" dirty="0" smtClean="0"/>
                <a:t>1 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3200" dirty="0" smtClean="0">
                  <a:latin typeface="Symbol" panose="05050102010706020507" pitchFamily="18" charset="2"/>
                </a:rPr>
                <a:t> m</a:t>
              </a:r>
              <a:r>
                <a:rPr lang="en-US" sz="3200" baseline="-25000" dirty="0" smtClean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32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f</a:t>
              </a:r>
              <a:r>
                <a:rPr lang="en-US" sz="3200" baseline="-25000" dirty="0" smtClean="0"/>
                <a:t>2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>
                  <a:latin typeface="Symbol" panose="05050102010706020507" pitchFamily="18" charset="2"/>
                </a:rPr>
                <a:t> </a:t>
              </a:r>
              <a:r>
                <a:rPr lang="en-US" sz="3200" dirty="0" smtClean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200" dirty="0" smtClean="0">
                  <a:latin typeface="Symbol" panose="05050102010706020507" pitchFamily="18" charset="2"/>
                </a:rPr>
                <a:t>   s</a:t>
              </a:r>
              <a:r>
                <a:rPr lang="en-US" sz="3200" baseline="-25000" dirty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1                   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Symbol" panose="05050102010706020507" pitchFamily="18" charset="2"/>
              </a:endParaRPr>
            </a:p>
            <a:p>
              <a:endParaRPr lang="en-US" sz="3200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5607839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84239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ouble Bracket 28"/>
            <p:cNvSpPr/>
            <p:nvPr/>
          </p:nvSpPr>
          <p:spPr>
            <a:xfrm>
              <a:off x="5515638" y="3994116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/>
            <p:cNvSpPr/>
            <p:nvPr/>
          </p:nvSpPr>
          <p:spPr>
            <a:xfrm>
              <a:off x="7223936" y="3962400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82546" y="4279612"/>
              <a:ext cx="4154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3200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93444" y="4283212"/>
              <a:ext cx="8980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3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cte</a:t>
              </a:r>
              <a:endParaRPr lang="en-US" sz="3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50839" y="3698437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431439" y="3719601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</p:grp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38" y="2133600"/>
            <a:ext cx="18288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78937" y="2438400"/>
            <a:ext cx="756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Symbol" panose="05050102010706020507" pitchFamily="18" charset="2"/>
              </a:rPr>
              <a:t>S =</a:t>
            </a:r>
            <a:endParaRPr lang="en-US" sz="3200" b="1" dirty="0">
              <a:latin typeface="Symbol" panose="05050102010706020507" pitchFamily="18" charset="2"/>
            </a:endParaRPr>
          </a:p>
        </p:txBody>
      </p:sp>
      <p:sp>
        <p:nvSpPr>
          <p:cNvPr id="37" name="Double Bracket 36"/>
          <p:cNvSpPr/>
          <p:nvPr/>
        </p:nvSpPr>
        <p:spPr>
          <a:xfrm>
            <a:off x="6445235" y="2336571"/>
            <a:ext cx="1925279" cy="1066800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528718" y="1143000"/>
            <a:ext cx="5802338" cy="1097100"/>
            <a:chOff x="1528718" y="1143000"/>
            <a:chExt cx="5802338" cy="1097100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143000"/>
              <a:ext cx="5219700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528718" y="1501259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~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72000" y="1295400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05012" y="1295400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29000" y="1870768"/>
              <a:ext cx="3902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(1, d)          (</a:t>
              </a:r>
              <a:r>
                <a:rPr lang="en-US" dirty="0" err="1" smtClean="0"/>
                <a:t>d,d</a:t>
              </a:r>
              <a:r>
                <a:rPr lang="en-US" dirty="0" smtClean="0"/>
                <a:t>)              (d, 1)</a:t>
              </a:r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48500" y="148950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dirty="0" err="1" smtClean="0"/>
              <a:t>exp</a:t>
            </a:r>
            <a:r>
              <a:rPr lang="en-US" dirty="0" smtClean="0"/>
              <a:t>(-(1/2)</a:t>
            </a:r>
            <a:r>
              <a:rPr lang="en-US" b="1" dirty="0" err="1" smtClean="0">
                <a:latin typeface="Symbol" panose="05050102010706020507" pitchFamily="18" charset="2"/>
              </a:rPr>
              <a:t>ff</a:t>
            </a:r>
            <a:r>
              <a:rPr lang="en-US" baseline="30000" dirty="0" err="1" smtClean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 principal axes?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X =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baseline="30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] is our data matrix (N lines = samples, d columns = feature).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Assume the sample means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(1/N)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baseline="30000" dirty="0" err="1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were subtracted from columns x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already.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Then X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X is the (d, d) covariance matrix of the features (up to a factor N).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can </a:t>
            </a:r>
            <a:r>
              <a:rPr lang="en-US" dirty="0" err="1" smtClean="0"/>
              <a:t>diagonalize</a:t>
            </a:r>
            <a:r>
              <a:rPr lang="en-US" dirty="0" smtClean="0"/>
              <a:t> it as: 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 = </a:t>
            </a:r>
            <a:r>
              <a:rPr lang="en-US" dirty="0" smtClean="0">
                <a:solidFill>
                  <a:srgbClr val="0066FF"/>
                </a:solidFill>
              </a:rPr>
              <a:t>X</a:t>
            </a:r>
            <a:r>
              <a:rPr lang="en-US" baseline="30000" dirty="0" smtClean="0">
                <a:solidFill>
                  <a:srgbClr val="0066FF"/>
                </a:solidFill>
              </a:rPr>
              <a:t>T</a:t>
            </a:r>
            <a:r>
              <a:rPr lang="en-US" dirty="0" smtClean="0">
                <a:solidFill>
                  <a:srgbClr val="0066FF"/>
                </a:solidFill>
              </a:rPr>
              <a:t>X = U</a:t>
            </a:r>
            <a:r>
              <a:rPr lang="en-US" dirty="0" smtClean="0">
                <a:solidFill>
                  <a:srgbClr val="0066FF"/>
                </a:solidFill>
                <a:latin typeface="+mj-lt"/>
              </a:rPr>
              <a:t>S</a:t>
            </a:r>
            <a:r>
              <a:rPr lang="en-US" baseline="30000" dirty="0" smtClean="0">
                <a:solidFill>
                  <a:srgbClr val="0066FF"/>
                </a:solidFill>
              </a:rPr>
              <a:t>2</a:t>
            </a:r>
            <a:r>
              <a:rPr lang="en-US" dirty="0" smtClean="0">
                <a:solidFill>
                  <a:srgbClr val="0066FF"/>
                </a:solidFill>
              </a:rPr>
              <a:t>U</a:t>
            </a:r>
            <a:r>
              <a:rPr lang="en-US" baseline="30000" dirty="0" smtClean="0">
                <a:solidFill>
                  <a:srgbClr val="0066FF"/>
                </a:solidFill>
              </a:rPr>
              <a:t>T</a:t>
            </a:r>
            <a:r>
              <a:rPr lang="en-US" dirty="0" smtClean="0">
                <a:solidFill>
                  <a:srgbClr val="0066FF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 smtClean="0"/>
              <a:t>With U and orthogonal matrix of column eigenvectors, such that U</a:t>
            </a:r>
            <a:r>
              <a:rPr lang="en-US" baseline="30000" dirty="0" smtClean="0"/>
              <a:t>T</a:t>
            </a:r>
            <a:r>
              <a:rPr lang="en-US" dirty="0" smtClean="0"/>
              <a:t>U </a:t>
            </a:r>
            <a:r>
              <a:rPr lang="en-US" dirty="0"/>
              <a:t>= </a:t>
            </a:r>
            <a:r>
              <a:rPr lang="en-US" dirty="0" smtClean="0"/>
              <a:t>I.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S</a:t>
            </a:r>
            <a:r>
              <a:rPr lang="en-US" baseline="30000" dirty="0" smtClean="0"/>
              <a:t>2 </a:t>
            </a:r>
            <a:r>
              <a:rPr lang="en-US" dirty="0" smtClean="0"/>
              <a:t>is a diagonal matrix of positive eigenvalues </a:t>
            </a:r>
            <a:r>
              <a:rPr lang="en-US" dirty="0" smtClean="0">
                <a:latin typeface="+mj-lt"/>
              </a:rPr>
              <a:t>s</a:t>
            </a:r>
            <a:r>
              <a:rPr lang="en-US" baseline="-25000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Matrix </a:t>
            </a:r>
            <a:r>
              <a:rPr lang="en-US" dirty="0" smtClean="0">
                <a:solidFill>
                  <a:srgbClr val="0066FF"/>
                </a:solidFill>
              </a:rPr>
              <a:t>R = U</a:t>
            </a:r>
            <a:r>
              <a:rPr lang="en-US" dirty="0" smtClean="0">
                <a:solidFill>
                  <a:srgbClr val="0066FF"/>
                </a:solidFill>
                <a:latin typeface="+mj-lt"/>
              </a:rPr>
              <a:t>S</a:t>
            </a:r>
            <a:r>
              <a:rPr lang="en-US" dirty="0" smtClean="0">
                <a:solidFill>
                  <a:srgbClr val="0066FF"/>
                </a:solidFill>
              </a:rPr>
              <a:t>U</a:t>
            </a:r>
            <a:r>
              <a:rPr lang="en-US" baseline="30000" dirty="0" smtClean="0">
                <a:solidFill>
                  <a:srgbClr val="0066FF"/>
                </a:solidFill>
              </a:rPr>
              <a:t>T </a:t>
            </a:r>
            <a:r>
              <a:rPr lang="en-US" dirty="0" smtClean="0">
                <a:solidFill>
                  <a:srgbClr val="0066FF"/>
                </a:solidFill>
              </a:rPr>
              <a:t>= 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baseline="30000" dirty="0" smtClean="0">
                <a:solidFill>
                  <a:srgbClr val="0066FF"/>
                </a:solidFill>
                <a:latin typeface="+mj-lt"/>
              </a:rPr>
              <a:t>1/2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 </a:t>
            </a:r>
            <a:r>
              <a:rPr lang="en-US" dirty="0" smtClean="0"/>
              <a:t>is the square root of X</a:t>
            </a:r>
            <a:r>
              <a:rPr lang="en-US" baseline="30000" dirty="0" smtClean="0"/>
              <a:t>T</a:t>
            </a:r>
            <a:r>
              <a:rPr lang="en-US" dirty="0" smtClean="0"/>
              <a:t>X: R</a:t>
            </a:r>
            <a:r>
              <a:rPr lang="en-US" baseline="30000" dirty="0" smtClean="0"/>
              <a:t>2</a:t>
            </a:r>
            <a:r>
              <a:rPr lang="en-US" dirty="0" smtClean="0"/>
              <a:t> = X</a:t>
            </a:r>
            <a:r>
              <a:rPr lang="en-US" baseline="30000" dirty="0" smtClean="0"/>
              <a:t>T</a:t>
            </a:r>
            <a:r>
              <a:rPr lang="en-US" dirty="0" smtClean="0"/>
              <a:t>X.</a:t>
            </a:r>
          </a:p>
          <a:p>
            <a:pPr marL="0" indent="0">
              <a:buNone/>
            </a:pPr>
            <a:endParaRPr lang="en-US" dirty="0" smtClean="0">
              <a:solidFill>
                <a:srgbClr val="0066FF"/>
              </a:solidFill>
            </a:endParaRPr>
          </a:p>
          <a:p>
            <a:r>
              <a:rPr lang="en-US" dirty="0" smtClean="0"/>
              <a:t>So to obtain a diagonal covariance matrix </a:t>
            </a:r>
            <a:r>
              <a:rPr lang="en-US" dirty="0" smtClean="0">
                <a:latin typeface="+mj-lt"/>
              </a:rPr>
              <a:t>S, one just needs to apply matrix U to rotate the axes (and get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T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/>
              <a:t> = </a:t>
            </a:r>
            <a:r>
              <a:rPr lang="en-US" dirty="0" smtClean="0">
                <a:latin typeface="+mj-lt"/>
              </a:rPr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, that is a diagonal covariance matrix</a:t>
            </a:r>
            <a:r>
              <a:rPr lang="en-US" dirty="0" smtClean="0"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    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>
                <a:latin typeface="+mj-lt"/>
              </a:rPr>
              <a:t> = XU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     or apply R</a:t>
            </a:r>
            <a:r>
              <a:rPr lang="en-US" baseline="30000" dirty="0" smtClean="0">
                <a:latin typeface="+mj-lt"/>
              </a:rPr>
              <a:t>-1</a:t>
            </a:r>
            <a:r>
              <a:rPr lang="en-US" dirty="0" smtClean="0">
                <a:latin typeface="+mj-lt"/>
              </a:rPr>
              <a:t> for data </a:t>
            </a:r>
            <a:r>
              <a:rPr lang="en-US" b="1" dirty="0" smtClean="0">
                <a:latin typeface="+mj-lt"/>
              </a:rPr>
              <a:t>whitening</a:t>
            </a:r>
            <a:r>
              <a:rPr lang="en-US" dirty="0" smtClean="0">
                <a:latin typeface="+mj-lt"/>
              </a:rPr>
              <a:t> (and get </a:t>
            </a:r>
            <a:r>
              <a:rPr lang="en-US" dirty="0">
                <a:latin typeface="Symbol" panose="05050102010706020507" pitchFamily="18" charset="2"/>
              </a:rPr>
              <a:t>F</a:t>
            </a:r>
            <a:r>
              <a:rPr lang="en-US" baseline="30000" dirty="0"/>
              <a:t>T</a:t>
            </a:r>
            <a:r>
              <a:rPr lang="en-US" dirty="0">
                <a:latin typeface="Symbol" panose="05050102010706020507" pitchFamily="18" charset="2"/>
              </a:rPr>
              <a:t>F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smtClean="0">
                <a:latin typeface="Symbol" panose="05050102010706020507" pitchFamily="18" charset="2"/>
              </a:rPr>
              <a:t>I, </a:t>
            </a:r>
            <a:r>
              <a:rPr lang="en-US" dirty="0"/>
              <a:t>that is a diagonal covariance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 matrix, with all the feature variances equal to 1)</a:t>
            </a:r>
            <a:r>
              <a:rPr lang="en-US" dirty="0" smtClean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     </a:t>
            </a:r>
            <a:r>
              <a:rPr lang="en-US" dirty="0" smtClean="0">
                <a:latin typeface="Symbol" panose="05050102010706020507" pitchFamily="18" charset="2"/>
              </a:rPr>
              <a:t>F </a:t>
            </a:r>
            <a:r>
              <a:rPr lang="en-US" dirty="0" smtClean="0">
                <a:latin typeface="+mj-lt"/>
              </a:rPr>
              <a:t>= XR</a:t>
            </a:r>
            <a:r>
              <a:rPr lang="en-US" baseline="30000" dirty="0" smtClean="0"/>
              <a:t>-1 </a:t>
            </a:r>
            <a:r>
              <a:rPr lang="en-US" dirty="0"/>
              <a:t>= </a:t>
            </a:r>
            <a:r>
              <a:rPr lang="en-US" dirty="0" smtClean="0"/>
              <a:t>X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-1/2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Gaussian classifier</a:t>
            </a:r>
            <a:r>
              <a:rPr lang="en-US" dirty="0"/>
              <a:t/>
            </a:r>
            <a:br>
              <a:rPr lang="en-US" dirty="0"/>
            </a:br>
            <a:r>
              <a:rPr lang="cy-GB" sz="3100" dirty="0">
                <a:solidFill>
                  <a:srgbClr val="C00000"/>
                </a:solidFill>
              </a:rPr>
              <a:t>ŷ </a:t>
            </a:r>
            <a:r>
              <a:rPr lang="cy-GB" sz="3100" dirty="0" smtClean="0">
                <a:solidFill>
                  <a:srgbClr val="C00000"/>
                </a:solidFill>
              </a:rPr>
              <a:t>=arg</a:t>
            </a:r>
            <a:r>
              <a:rPr lang="en-US" sz="3100" dirty="0" err="1" smtClean="0">
                <a:solidFill>
                  <a:srgbClr val="C00000"/>
                </a:solidFill>
              </a:rPr>
              <a:t>max</a:t>
            </a:r>
            <a:r>
              <a:rPr lang="en-US" sz="3100" baseline="-25000" dirty="0" err="1" smtClean="0">
                <a:solidFill>
                  <a:srgbClr val="C00000"/>
                </a:solidFill>
              </a:rPr>
              <a:t>y</a:t>
            </a:r>
            <a:r>
              <a:rPr lang="en-US" sz="3100" dirty="0" smtClean="0"/>
              <a:t> </a:t>
            </a:r>
            <a:r>
              <a:rPr lang="en-US" sz="3100" dirty="0">
                <a:solidFill>
                  <a:srgbClr val="C00000"/>
                </a:solidFill>
              </a:rPr>
              <a:t>P(Y=</a:t>
            </a:r>
            <a:r>
              <a:rPr lang="en-US" sz="3100" dirty="0" err="1">
                <a:solidFill>
                  <a:srgbClr val="C00000"/>
                </a:solidFill>
              </a:rPr>
              <a:t>y|X</a:t>
            </a:r>
            <a:r>
              <a:rPr lang="en-US" sz="3100" dirty="0">
                <a:solidFill>
                  <a:srgbClr val="C00000"/>
                </a:solidFill>
              </a:rPr>
              <a:t>=</a:t>
            </a:r>
            <a:r>
              <a:rPr lang="en-US" sz="3100" b="1" dirty="0">
                <a:solidFill>
                  <a:srgbClr val="C00000"/>
                </a:solidFill>
              </a:rPr>
              <a:t>x</a:t>
            </a:r>
            <a:r>
              <a:rPr lang="en-US" sz="3100" dirty="0" smtClean="0">
                <a:solidFill>
                  <a:srgbClr val="C00000"/>
                </a:solidFill>
              </a:rPr>
              <a:t>) </a:t>
            </a:r>
            <a:r>
              <a:rPr lang="en-US" sz="3100" dirty="0"/>
              <a:t>~ </a:t>
            </a:r>
            <a:r>
              <a:rPr lang="en-US" sz="3100" dirty="0">
                <a:solidFill>
                  <a:srgbClr val="0070C0"/>
                </a:solidFill>
              </a:rPr>
              <a:t>P(Y=y) </a:t>
            </a:r>
            <a:r>
              <a:rPr lang="en-US" sz="3100" dirty="0">
                <a:solidFill>
                  <a:srgbClr val="00B050"/>
                </a:solidFill>
              </a:rPr>
              <a:t>P(X=</a:t>
            </a:r>
            <a:r>
              <a:rPr lang="en-US" sz="3100" b="1" dirty="0" err="1">
                <a:solidFill>
                  <a:srgbClr val="00B050"/>
                </a:solidFill>
              </a:rPr>
              <a:t>x</a:t>
            </a:r>
            <a:r>
              <a:rPr lang="en-US" sz="3100" dirty="0" err="1">
                <a:solidFill>
                  <a:srgbClr val="00B050"/>
                </a:solidFill>
              </a:rPr>
              <a:t>|Y</a:t>
            </a:r>
            <a:r>
              <a:rPr lang="en-US" sz="3100" dirty="0">
                <a:solidFill>
                  <a:srgbClr val="00B050"/>
                </a:solidFill>
              </a:rPr>
              <a:t>=y</a:t>
            </a:r>
            <a:r>
              <a:rPr lang="en-US" sz="3100" dirty="0" smtClean="0">
                <a:solidFill>
                  <a:srgbClr val="00B050"/>
                </a:solidFill>
              </a:rPr>
              <a:t>) </a:t>
            </a:r>
            <a:br>
              <a:rPr lang="en-US" sz="3100" dirty="0" smtClean="0">
                <a:solidFill>
                  <a:srgbClr val="00B050"/>
                </a:solidFill>
              </a:rPr>
            </a:br>
            <a:r>
              <a:rPr lang="en-US" sz="3100" dirty="0">
                <a:solidFill>
                  <a:srgbClr val="00B050"/>
                </a:solidFill>
              </a:rPr>
              <a:t> </a:t>
            </a:r>
            <a:r>
              <a:rPr lang="en-US" sz="3100" dirty="0" smtClean="0">
                <a:solidFill>
                  <a:srgbClr val="00B050"/>
                </a:solidFill>
              </a:rPr>
              <a:t>				         </a:t>
            </a:r>
            <a:r>
              <a:rPr lang="en-US" sz="3100" dirty="0" smtClean="0"/>
              <a:t>~</a:t>
            </a:r>
            <a:r>
              <a:rPr lang="en-US" sz="3100" dirty="0" smtClean="0">
                <a:solidFill>
                  <a:srgbClr val="00B050"/>
                </a:solidFill>
              </a:rPr>
              <a:t> </a:t>
            </a:r>
            <a:r>
              <a:rPr lang="en-US" sz="3100" dirty="0" smtClean="0">
                <a:solidFill>
                  <a:srgbClr val="0070C0"/>
                </a:solidFill>
              </a:rPr>
              <a:t>P(Y=y) </a:t>
            </a:r>
            <a:r>
              <a:rPr lang="en-US" sz="3100" dirty="0" err="1" smtClean="0">
                <a:solidFill>
                  <a:srgbClr val="00B050"/>
                </a:solidFill>
              </a:rPr>
              <a:t>exp</a:t>
            </a:r>
            <a:r>
              <a:rPr lang="en-US" sz="3100" dirty="0">
                <a:solidFill>
                  <a:srgbClr val="00B050"/>
                </a:solidFill>
              </a:rPr>
              <a:t>(-</a:t>
            </a:r>
            <a:r>
              <a:rPr lang="en-US" altLang="en-US" sz="3100" dirty="0" err="1">
                <a:solidFill>
                  <a:srgbClr val="00B050"/>
                </a:solidFill>
              </a:rPr>
              <a:t>ǁ</a:t>
            </a:r>
            <a:r>
              <a:rPr lang="en-US" altLang="en-US" sz="3100" b="1" dirty="0" err="1">
                <a:solidFill>
                  <a:srgbClr val="00B050"/>
                </a:solidFill>
              </a:rPr>
              <a:t>x</a:t>
            </a:r>
            <a:r>
              <a:rPr lang="en-US" altLang="en-US" sz="3100" dirty="0">
                <a:solidFill>
                  <a:srgbClr val="00B050"/>
                </a:solidFill>
              </a:rPr>
              <a:t>-</a:t>
            </a:r>
            <a:r>
              <a:rPr lang="en-US" altLang="en-US" sz="3100" b="1" dirty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3100" b="1" baseline="30000" dirty="0">
                <a:solidFill>
                  <a:srgbClr val="00B050"/>
                </a:solidFill>
              </a:rPr>
              <a:t>[y]</a:t>
            </a:r>
            <a:r>
              <a:rPr lang="en-US" altLang="en-US" sz="3100" dirty="0">
                <a:solidFill>
                  <a:srgbClr val="00B050"/>
                </a:solidFill>
              </a:rPr>
              <a:t>ǁ</a:t>
            </a:r>
            <a:r>
              <a:rPr lang="en-US" altLang="en-US" sz="3100" baseline="30000" dirty="0">
                <a:solidFill>
                  <a:srgbClr val="00B050"/>
                </a:solidFill>
              </a:rPr>
              <a:t>2</a:t>
            </a:r>
            <a:r>
              <a:rPr lang="en-US" altLang="en-US" sz="3100" dirty="0">
                <a:solidFill>
                  <a:srgbClr val="00B050"/>
                </a:solidFill>
              </a:rPr>
              <a:t>/2</a:t>
            </a:r>
            <a:r>
              <a:rPr lang="en-US" altLang="en-US" sz="3100" dirty="0">
                <a:solidFill>
                  <a:srgbClr val="00B05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3100" baseline="30000" dirty="0">
                <a:solidFill>
                  <a:srgbClr val="00B050"/>
                </a:solidFill>
              </a:rPr>
              <a:t>2</a:t>
            </a:r>
            <a:r>
              <a:rPr lang="en-US" altLang="en-US" sz="3100" dirty="0" smtClean="0">
                <a:solidFill>
                  <a:srgbClr val="00B050"/>
                </a:solidFill>
              </a:rPr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382000" cy="35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52800" y="1483114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://www.intechopen.com/source/html/17742/media/image25.png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5334000"/>
            <a:ext cx="929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ym typeface="Symbol"/>
              </a:rPr>
              <a:t>f(</a:t>
            </a:r>
            <a:r>
              <a:rPr lang="en-US" sz="3200" b="1" dirty="0" smtClean="0">
                <a:sym typeface="Symbol"/>
              </a:rPr>
              <a:t>x</a:t>
            </a:r>
            <a:r>
              <a:rPr lang="en-US" sz="3200" dirty="0" smtClean="0">
                <a:sym typeface="Symbol"/>
              </a:rPr>
              <a:t>) = (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/>
              <a:t>[1]</a:t>
            </a:r>
            <a:r>
              <a:rPr lang="en-US" altLang="en-US" b="1" baseline="30000" dirty="0" smtClean="0"/>
              <a:t> </a:t>
            </a:r>
            <a:r>
              <a:rPr lang="en-US" altLang="en-US" b="1" dirty="0" smtClean="0"/>
              <a:t>– 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/>
              <a:t>[0]</a:t>
            </a:r>
            <a:r>
              <a:rPr lang="en-US" altLang="en-US" sz="3200" dirty="0" smtClean="0"/>
              <a:t>)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 smtClean="0">
                <a:sym typeface="Symbol" pitchFamily="18" charset="2"/>
              </a:rPr>
              <a:t> x + b          </a:t>
            </a:r>
            <a:r>
              <a:rPr lang="en-US" altLang="en-US" sz="2400" dirty="0" err="1" smtClean="0">
                <a:sym typeface="Symbol" pitchFamily="18" charset="2"/>
              </a:rPr>
              <a:t>b</a:t>
            </a:r>
            <a:r>
              <a:rPr lang="en-US" altLang="en-US" sz="2400" dirty="0" smtClean="0">
                <a:sym typeface="Symbol" pitchFamily="18" charset="2"/>
              </a:rPr>
              <a:t> =</a:t>
            </a:r>
            <a:r>
              <a:rPr lang="en-US" sz="2400" dirty="0">
                <a:sym typeface="Symbol"/>
              </a:rPr>
              <a:t> (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[0]2</a:t>
            </a:r>
            <a:r>
              <a:rPr lang="en-US" altLang="en-US" sz="2400" b="1" dirty="0" smtClean="0"/>
              <a:t> –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[1]2</a:t>
            </a:r>
            <a:r>
              <a:rPr lang="en-US" altLang="en-US" sz="2400" dirty="0" smtClean="0"/>
              <a:t>)/2+log(</a:t>
            </a:r>
            <a:r>
              <a:rPr lang="en-US" sz="2400" dirty="0" smtClean="0">
                <a:sym typeface="Symbol"/>
              </a:rPr>
              <a:t>N</a:t>
            </a:r>
            <a:r>
              <a:rPr lang="en-US" sz="2400" baseline="-25000" dirty="0" smtClean="0">
                <a:sym typeface="Symbol"/>
              </a:rPr>
              <a:t>1</a:t>
            </a:r>
            <a:r>
              <a:rPr lang="en-US" sz="2400" dirty="0" smtClean="0">
                <a:sym typeface="Symbol"/>
              </a:rPr>
              <a:t>/N</a:t>
            </a:r>
            <a:r>
              <a:rPr lang="en-US" sz="2400" baseline="-25000" dirty="0">
                <a:sym typeface="Symbol"/>
              </a:rPr>
              <a:t>0</a:t>
            </a:r>
            <a:r>
              <a:rPr lang="en-US" sz="2400" dirty="0" smtClean="0">
                <a:sym typeface="Symbol"/>
              </a:rPr>
              <a:t>)</a:t>
            </a:r>
            <a:endParaRPr lang="en-US" sz="24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2171701" y="5382279"/>
            <a:ext cx="533400" cy="152400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14632" y="6258580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4099" name="Group 4098"/>
          <p:cNvGrpSpPr/>
          <p:nvPr/>
        </p:nvGrpSpPr>
        <p:grpSpPr>
          <a:xfrm>
            <a:off x="5345742" y="1828800"/>
            <a:ext cx="3468828" cy="3169028"/>
            <a:chOff x="5345742" y="1828800"/>
            <a:chExt cx="3468828" cy="3169028"/>
          </a:xfrm>
        </p:grpSpPr>
        <p:sp>
          <p:nvSpPr>
            <p:cNvPr id="7" name="Rectangle 6"/>
            <p:cNvSpPr/>
            <p:nvPr/>
          </p:nvSpPr>
          <p:spPr>
            <a:xfrm>
              <a:off x="6223005" y="213360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Symbol"/>
                </a:rPr>
                <a:t>f(</a:t>
              </a:r>
              <a:r>
                <a:rPr lang="en-US" b="1" dirty="0">
                  <a:sym typeface="Symbol"/>
                </a:rPr>
                <a:t>x</a:t>
              </a:r>
              <a:r>
                <a:rPr lang="en-US" dirty="0">
                  <a:sym typeface="Symbol"/>
                </a:rPr>
                <a:t>) </a:t>
              </a:r>
              <a:r>
                <a:rPr lang="en-US" dirty="0" smtClean="0">
                  <a:sym typeface="Symbol"/>
                </a:rPr>
                <a:t>=0</a:t>
              </a:r>
              <a:endParaRPr lang="en-US" dirty="0"/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5345742" y="1828800"/>
              <a:ext cx="3468828" cy="3169028"/>
            </a:xfrm>
            <a:prstGeom prst="rect">
              <a:avLst/>
            </a:prstGeom>
            <a:solidFill>
              <a:srgbClr val="FFFFC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53"/>
            <p:cNvGrpSpPr>
              <a:grpSpLocks/>
            </p:cNvGrpSpPr>
            <p:nvPr/>
          </p:nvGrpSpPr>
          <p:grpSpPr bwMode="auto">
            <a:xfrm>
              <a:off x="6053178" y="2348294"/>
              <a:ext cx="2072654" cy="2195814"/>
              <a:chOff x="1920" y="1409"/>
              <a:chExt cx="1607" cy="1810"/>
            </a:xfrm>
          </p:grpSpPr>
          <p:sp>
            <p:nvSpPr>
              <p:cNvPr id="18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57"/>
              <p:cNvSpPr>
                <a:spLocks noChangeArrowheads="1"/>
              </p:cNvSpPr>
              <p:nvPr/>
            </p:nvSpPr>
            <p:spPr bwMode="auto">
              <a:xfrm>
                <a:off x="1989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58"/>
              <p:cNvSpPr>
                <a:spLocks noChangeArrowheads="1"/>
              </p:cNvSpPr>
              <p:nvPr/>
            </p:nvSpPr>
            <p:spPr bwMode="auto">
              <a:xfrm>
                <a:off x="192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62"/>
              <p:cNvSpPr>
                <a:spLocks noChangeArrowheads="1"/>
              </p:cNvSpPr>
              <p:nvPr/>
            </p:nvSpPr>
            <p:spPr bwMode="auto">
              <a:xfrm>
                <a:off x="2709" y="2271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64"/>
              <p:cNvSpPr>
                <a:spLocks noChangeArrowheads="1"/>
              </p:cNvSpPr>
              <p:nvPr/>
            </p:nvSpPr>
            <p:spPr bwMode="auto">
              <a:xfrm>
                <a:off x="2608" y="2156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67"/>
              <p:cNvSpPr>
                <a:spLocks/>
              </p:cNvSpPr>
              <p:nvPr/>
            </p:nvSpPr>
            <p:spPr bwMode="auto">
              <a:xfrm flipV="1">
                <a:off x="2699" y="2304"/>
                <a:ext cx="151" cy="160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 flipV="1">
                <a:off x="3074" y="221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 flipV="1">
                <a:off x="2873" y="2099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2"/>
            <p:cNvGrpSpPr>
              <a:grpSpLocks/>
            </p:cNvGrpSpPr>
            <p:nvPr/>
          </p:nvGrpSpPr>
          <p:grpSpPr bwMode="auto">
            <a:xfrm>
              <a:off x="8305800" y="3887634"/>
              <a:ext cx="434651" cy="362734"/>
              <a:chOff x="4022" y="1431"/>
              <a:chExt cx="337" cy="299"/>
            </a:xfrm>
          </p:grpSpPr>
          <p:sp>
            <p:nvSpPr>
              <p:cNvPr id="13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  <p:sp>
          <p:nvSpPr>
            <p:cNvPr id="62" name="Oval 84"/>
            <p:cNvSpPr>
              <a:spLocks noChangeArrowheads="1"/>
            </p:cNvSpPr>
            <p:nvPr/>
          </p:nvSpPr>
          <p:spPr bwMode="auto">
            <a:xfrm>
              <a:off x="6485780" y="367686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88"/>
            <p:cNvSpPr>
              <a:spLocks/>
            </p:cNvSpPr>
            <p:nvPr/>
          </p:nvSpPr>
          <p:spPr bwMode="auto">
            <a:xfrm flipV="1">
              <a:off x="7282325" y="2799405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900788" y="4363699"/>
              <a:ext cx="7216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 dirty="0" smtClean="0">
                  <a:solidFill>
                    <a:srgbClr val="FF0000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2800" b="1" baseline="30000" dirty="0" smtClean="0">
                  <a:solidFill>
                    <a:srgbClr val="FF0000"/>
                  </a:solidFill>
                </a:rPr>
                <a:t>[0] 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4097" name="Straight Arrow Connector 4096"/>
            <p:cNvCxnSpPr>
              <a:endCxn id="25" idx="2"/>
            </p:cNvCxnSpPr>
            <p:nvPr/>
          </p:nvCxnSpPr>
          <p:spPr>
            <a:xfrm flipH="1" flipV="1">
              <a:off x="6768998" y="4017599"/>
              <a:ext cx="301805" cy="4464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7834345" y="3465085"/>
              <a:ext cx="721672" cy="5232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en-US" sz="2800" b="1" dirty="0">
                  <a:solidFill>
                    <a:srgbClr val="00B050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2800" b="1" baseline="30000" dirty="0">
                  <a:solidFill>
                    <a:srgbClr val="00B050"/>
                  </a:solidFill>
                </a:rPr>
                <a:t>[1] 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 flipV="1">
              <a:off x="7702555" y="3118985"/>
              <a:ext cx="301805" cy="44644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92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Multivariate Gaussian and covariance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38197"/>
            <a:ext cx="7924755" cy="23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752600"/>
            <a:ext cx="74533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00" y="1100178"/>
            <a:ext cx="1752600" cy="6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32334"/>
            <a:ext cx="3028950" cy="3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530475" y="2438400"/>
            <a:ext cx="2209800" cy="685800"/>
          </a:xfrm>
          <a:prstGeom prst="roundRect">
            <a:avLst/>
          </a:prstGeom>
          <a:solidFill>
            <a:srgbClr val="FFFF00">
              <a:alpha val="25098"/>
            </a:srgb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30475" y="5029200"/>
            <a:ext cx="2209800" cy="749880"/>
          </a:xfrm>
          <a:prstGeom prst="roundRect">
            <a:avLst/>
          </a:prstGeom>
          <a:solidFill>
            <a:srgbClr val="FFFF00">
              <a:alpha val="25098"/>
            </a:srgb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00600" y="3111000"/>
            <a:ext cx="228600" cy="914400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35375" y="4114800"/>
            <a:ext cx="393825" cy="914400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3886200"/>
            <a:ext cx="299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 correlation or covariance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839" y="388620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Independence: P(X, Y)=P(X)P(Y)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1143000"/>
          </a:xfrm>
        </p:spPr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 smtClean="0"/>
              <a:t>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44977" y="990600"/>
            <a:ext cx="7665623" cy="2755200"/>
            <a:chOff x="944977" y="1252835"/>
            <a:chExt cx="7665623" cy="2755200"/>
          </a:xfrm>
        </p:grpSpPr>
        <p:grpSp>
          <p:nvGrpSpPr>
            <p:cNvPr id="37" name="Group 36"/>
            <p:cNvGrpSpPr/>
            <p:nvPr/>
          </p:nvGrpSpPr>
          <p:grpSpPr>
            <a:xfrm>
              <a:off x="1948445" y="1252835"/>
              <a:ext cx="5298710" cy="2755200"/>
              <a:chOff x="1787890" y="2049865"/>
              <a:chExt cx="5298710" cy="27552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438400" y="25908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733800" y="34290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5" idx="2"/>
                <a:endCxn id="5" idx="6"/>
              </p:cNvCxnSpPr>
              <p:nvPr/>
            </p:nvCxnSpPr>
            <p:spPr>
              <a:xfrm>
                <a:off x="2438400" y="29337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3733800" y="37719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6" idx="4"/>
                <a:endCxn id="6" idx="0"/>
              </p:cNvCxnSpPr>
              <p:nvPr/>
            </p:nvCxnSpPr>
            <p:spPr>
              <a:xfrm flipV="1">
                <a:off x="5273213" y="34290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983701" y="25908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2209800" y="4419600"/>
                <a:ext cx="4876800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2209800" y="2057400"/>
                <a:ext cx="0" cy="236220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5410200" y="3627335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114800" y="2819400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859190" y="3276600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 smtClean="0"/>
                  <a:t>2</a:t>
                </a:r>
                <a:endParaRPr lang="en-US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581400" y="2438400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 smtClean="0"/>
                  <a:t>2</a:t>
                </a:r>
                <a:endParaRPr lang="en-US" sz="2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588490" y="4343400"/>
                <a:ext cx="4219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x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87890" y="2049865"/>
                <a:ext cx="4219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x</a:t>
                </a:r>
                <a:r>
                  <a:rPr lang="en-US" sz="2400" baseline="-25000" dirty="0" smtClean="0"/>
                  <a:t>2</a:t>
                </a:r>
                <a:endParaRPr lang="en-US" sz="2400" dirty="0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209800" y="2362200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44977" y="1544585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944977" y="2329401"/>
              <a:ext cx="7665623" cy="3993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76200" y="3691343"/>
            <a:ext cx="3497677" cy="3132175"/>
            <a:chOff x="2895600" y="3954425"/>
            <a:chExt cx="3497677" cy="3132175"/>
          </a:xfrm>
        </p:grpSpPr>
        <p:grpSp>
          <p:nvGrpSpPr>
            <p:cNvPr id="38" name="Group 37"/>
            <p:cNvGrpSpPr/>
            <p:nvPr/>
          </p:nvGrpSpPr>
          <p:grpSpPr>
            <a:xfrm>
              <a:off x="2895600" y="3954425"/>
              <a:ext cx="3497677" cy="3132175"/>
              <a:chOff x="-3400339" y="2049865"/>
              <a:chExt cx="13596462" cy="29721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38400" y="25908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733800" y="34290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39" idx="2"/>
                <a:endCxn id="39" idx="6"/>
              </p:cNvCxnSpPr>
              <p:nvPr/>
            </p:nvCxnSpPr>
            <p:spPr>
              <a:xfrm>
                <a:off x="2438400" y="29337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3733800" y="37719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40" idx="4"/>
                <a:endCxn id="40" idx="0"/>
              </p:cNvCxnSpPr>
              <p:nvPr/>
            </p:nvCxnSpPr>
            <p:spPr>
              <a:xfrm flipV="1">
                <a:off x="5273213" y="34290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3983701" y="25908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154193" y="4515841"/>
                <a:ext cx="10041930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54193" y="2057401"/>
                <a:ext cx="0" cy="245844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5410201" y="3627335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114799" y="2819400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859190" y="3276600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81401" y="2438400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967046" y="4560318"/>
                <a:ext cx="3229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x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/</a:t>
                </a:r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3400339" y="2049865"/>
                <a:ext cx="3229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x</a:t>
                </a:r>
                <a:r>
                  <a:rPr lang="en-US" sz="2400" baseline="-25000" dirty="0" smtClean="0"/>
                  <a:t>2</a:t>
                </a:r>
                <a:r>
                  <a:rPr lang="en-US" sz="2400" dirty="0"/>
                  <a:t>/</a:t>
                </a:r>
                <a:r>
                  <a:rPr lang="en-US" sz="2400" dirty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</p:grpSp>
        <p:sp>
          <p:nvSpPr>
            <p:cNvPr id="66" name="Oval 65"/>
            <p:cNvSpPr/>
            <p:nvPr/>
          </p:nvSpPr>
          <p:spPr>
            <a:xfrm>
              <a:off x="4343400" y="5029200"/>
              <a:ext cx="1537155" cy="144780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040177" y="4156642"/>
              <a:ext cx="1537155" cy="144780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3581400" y="4959602"/>
              <a:ext cx="2667000" cy="74928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3581400" y="3990009"/>
            <a:ext cx="5205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ym typeface="Symbol"/>
              </a:rPr>
              <a:t>f(</a:t>
            </a:r>
            <a:r>
              <a:rPr lang="en-US" sz="3200" b="1" dirty="0">
                <a:sym typeface="Symbol"/>
              </a:rPr>
              <a:t>x</a:t>
            </a:r>
            <a:r>
              <a:rPr lang="en-US" sz="3200" dirty="0">
                <a:sym typeface="Symbol"/>
              </a:rPr>
              <a:t>) = </a:t>
            </a:r>
            <a:r>
              <a:rPr lang="en-US" sz="3200" dirty="0" smtClean="0"/>
              <a:t>∑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sz="3200" baseline="-25000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[</a:t>
            </a:r>
            <a:r>
              <a:rPr lang="en-US" sz="3200" dirty="0" smtClean="0">
                <a:sym typeface="Symbol"/>
              </a:rPr>
              <a:t>(</a:t>
            </a:r>
            <a:r>
              <a:rPr lang="en-US" altLang="en-US" sz="3200" dirty="0">
                <a:latin typeface="Symbol" panose="05050102010706020507" pitchFamily="18" charset="2"/>
              </a:rPr>
              <a:t>m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[1] </a:t>
            </a:r>
            <a:r>
              <a:rPr lang="en-US" altLang="en-US" sz="3200" dirty="0"/>
              <a:t>– </a:t>
            </a:r>
            <a:r>
              <a:rPr lang="en-US" altLang="en-US" sz="3200" dirty="0">
                <a:latin typeface="Symbol" panose="05050102010706020507" pitchFamily="18" charset="2"/>
              </a:rPr>
              <a:t>m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[0]</a:t>
            </a:r>
            <a:r>
              <a:rPr lang="en-US" altLang="en-US" sz="3200" dirty="0"/>
              <a:t>)/</a:t>
            </a:r>
            <a:r>
              <a:rPr lang="en-US" altLang="en-US" sz="3200" dirty="0">
                <a:latin typeface="Symbol" panose="05050102010706020507" pitchFamily="18" charset="2"/>
              </a:rPr>
              <a:t>s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2</a:t>
            </a:r>
            <a:r>
              <a:rPr lang="en-US" sz="3200" dirty="0"/>
              <a:t>]</a:t>
            </a:r>
            <a:r>
              <a:rPr lang="en-US" altLang="en-US" sz="3200" dirty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>
                <a:sym typeface="Symbol" pitchFamily="18" charset="2"/>
              </a:rPr>
              <a:t>x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dirty="0">
                <a:sym typeface="Symbol" pitchFamily="18" charset="2"/>
              </a:rPr>
              <a:t> + b </a:t>
            </a:r>
            <a:endParaRPr lang="en-US" sz="3200" dirty="0"/>
          </a:p>
        </p:txBody>
      </p:sp>
      <p:sp>
        <p:nvSpPr>
          <p:cNvPr id="78" name="Rectangle 77"/>
          <p:cNvSpPr/>
          <p:nvPr/>
        </p:nvSpPr>
        <p:spPr>
          <a:xfrm>
            <a:off x="3571870" y="4953000"/>
            <a:ext cx="5876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ym typeface="Symbol"/>
              </a:rPr>
              <a:t>f(</a:t>
            </a:r>
            <a:r>
              <a:rPr lang="en-US" sz="3200" b="1" dirty="0">
                <a:sym typeface="Symbol"/>
              </a:rPr>
              <a:t>x</a:t>
            </a:r>
            <a:r>
              <a:rPr lang="en-US" sz="3200" dirty="0">
                <a:sym typeface="Symbol"/>
              </a:rPr>
              <a:t>) = </a:t>
            </a:r>
            <a:r>
              <a:rPr lang="en-US" sz="3200" dirty="0" smtClean="0"/>
              <a:t>∑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sz="3200" baseline="-25000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[</a:t>
            </a:r>
            <a:r>
              <a:rPr lang="en-US" altLang="en-US" sz="3200" dirty="0" smtClean="0">
                <a:latin typeface="Symbol" panose="05050102010706020507" pitchFamily="18" charset="2"/>
              </a:rPr>
              <a:t>m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 smtClean="0"/>
              <a:t>[1]</a:t>
            </a:r>
            <a:r>
              <a:rPr lang="en-US" altLang="en-US" sz="3200" dirty="0" smtClean="0"/>
              <a:t>/</a:t>
            </a:r>
            <a:r>
              <a:rPr lang="en-US" altLang="en-US" sz="3200" dirty="0" err="1" smtClean="0">
                <a:latin typeface="Symbol" panose="05050102010706020507" pitchFamily="18" charset="2"/>
              </a:rPr>
              <a:t>s</a:t>
            </a:r>
            <a:r>
              <a:rPr lang="en-US" sz="32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sz="3200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sz="3200" dirty="0" smtClean="0"/>
              <a:t>– </a:t>
            </a:r>
            <a:r>
              <a:rPr lang="en-US" altLang="en-US" sz="3200" dirty="0">
                <a:latin typeface="Symbol" panose="05050102010706020507" pitchFamily="18" charset="2"/>
              </a:rPr>
              <a:t>m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[0</a:t>
            </a:r>
            <a:r>
              <a:rPr lang="en-US" altLang="en-US" sz="3200" baseline="30000" dirty="0" smtClean="0"/>
              <a:t>]</a:t>
            </a:r>
            <a:r>
              <a:rPr lang="en-US" altLang="en-US" sz="3200" dirty="0" smtClean="0"/>
              <a:t>/</a:t>
            </a:r>
            <a:r>
              <a:rPr lang="en-US" altLang="en-US" sz="3200" dirty="0" err="1" smtClean="0">
                <a:latin typeface="Symbol" panose="05050102010706020507" pitchFamily="18" charset="2"/>
              </a:rPr>
              <a:t>s</a:t>
            </a:r>
            <a:r>
              <a:rPr lang="en-US" sz="32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sz="3200" dirty="0" smtClean="0"/>
              <a:t>]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 smtClean="0">
                <a:sym typeface="Symbol" pitchFamily="18" charset="2"/>
              </a:rPr>
              <a:t>x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dirty="0"/>
              <a:t>/</a:t>
            </a:r>
            <a:r>
              <a:rPr lang="en-US" altLang="en-US" sz="3200" dirty="0" err="1">
                <a:latin typeface="Symbol" panose="05050102010706020507" pitchFamily="18" charset="2"/>
              </a:rPr>
              <a:t>s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altLang="en-US" sz="3200" dirty="0" smtClean="0">
                <a:sym typeface="Symbol" pitchFamily="18" charset="2"/>
              </a:rPr>
              <a:t> </a:t>
            </a:r>
            <a:r>
              <a:rPr lang="en-US" altLang="en-US" sz="3200" dirty="0">
                <a:sym typeface="Symbol" pitchFamily="18" charset="2"/>
              </a:rPr>
              <a:t>+ b </a:t>
            </a:r>
            <a:endParaRPr lang="en-US" sz="3200" dirty="0"/>
          </a:p>
        </p:txBody>
      </p:sp>
      <p:sp>
        <p:nvSpPr>
          <p:cNvPr id="80" name="Left Brace 79"/>
          <p:cNvSpPr/>
          <p:nvPr/>
        </p:nvSpPr>
        <p:spPr>
          <a:xfrm rot="16200000">
            <a:off x="5417401" y="5140121"/>
            <a:ext cx="321872" cy="1117178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/>
          <p:cNvSpPr/>
          <p:nvPr/>
        </p:nvSpPr>
        <p:spPr>
          <a:xfrm rot="16200000">
            <a:off x="6907988" y="5147955"/>
            <a:ext cx="321872" cy="1117178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8033993" y="5290873"/>
            <a:ext cx="321872" cy="831342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81400" y="5859646"/>
            <a:ext cx="5661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ym typeface="Symbol"/>
              </a:rPr>
              <a:t>f(</a:t>
            </a:r>
            <a:r>
              <a:rPr lang="en-US" sz="3200" b="1" dirty="0">
                <a:sym typeface="Symbol"/>
              </a:rPr>
              <a:t>x</a:t>
            </a:r>
            <a:r>
              <a:rPr lang="en-US" sz="3200" dirty="0">
                <a:sym typeface="Symbol"/>
              </a:rPr>
              <a:t>) = </a:t>
            </a:r>
            <a:r>
              <a:rPr lang="en-US" sz="3200" dirty="0" smtClean="0"/>
              <a:t>∑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sz="3200" baseline="-25000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[  </a:t>
            </a:r>
            <a:r>
              <a:rPr lang="en-US" altLang="en-US" sz="3200" dirty="0" smtClean="0">
                <a:latin typeface="Symbol" panose="05050102010706020507" pitchFamily="18" charset="2"/>
              </a:rPr>
              <a:t>m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 smtClean="0"/>
              <a:t>[1]</a:t>
            </a:r>
            <a:r>
              <a:rPr lang="en-US" altLang="en-US" sz="3200" dirty="0" smtClean="0"/>
              <a:t>’</a:t>
            </a:r>
            <a:r>
              <a:rPr lang="en-US" sz="3200" baseline="-25000" dirty="0" smtClean="0">
                <a:solidFill>
                  <a:srgbClr val="C00000"/>
                </a:solidFill>
              </a:rPr>
              <a:t>     </a:t>
            </a:r>
            <a:r>
              <a:rPr lang="en-US" altLang="en-US" sz="3200" dirty="0" smtClean="0"/>
              <a:t>–    </a:t>
            </a:r>
            <a:r>
              <a:rPr lang="en-US" altLang="en-US" sz="3200" dirty="0" smtClean="0">
                <a:latin typeface="Symbol" panose="05050102010706020507" pitchFamily="18" charset="2"/>
              </a:rPr>
              <a:t>m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 smtClean="0"/>
              <a:t>[0]</a:t>
            </a:r>
            <a:r>
              <a:rPr lang="en-US" altLang="en-US" sz="3200" dirty="0" smtClean="0"/>
              <a:t>’</a:t>
            </a:r>
            <a:r>
              <a:rPr lang="en-US" sz="3200" dirty="0" smtClean="0"/>
              <a:t>]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   </a:t>
            </a:r>
            <a:r>
              <a:rPr lang="en-US" altLang="en-US" sz="3200" dirty="0" err="1" smtClean="0">
                <a:sym typeface="Symbol" pitchFamily="18" charset="2"/>
              </a:rPr>
              <a:t>x’</a:t>
            </a:r>
            <a:r>
              <a:rPr lang="en-US" sz="32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3200" dirty="0" smtClean="0">
                <a:sym typeface="Symbol" pitchFamily="18" charset="2"/>
              </a:rPr>
              <a:t> </a:t>
            </a:r>
            <a:r>
              <a:rPr lang="en-US" altLang="en-US" sz="3200" dirty="0">
                <a:sym typeface="Symbol" pitchFamily="18" charset="2"/>
              </a:rPr>
              <a:t>+ b </a:t>
            </a:r>
            <a:endParaRPr lang="en-US" sz="3200" dirty="0"/>
          </a:p>
        </p:txBody>
      </p:sp>
      <p:sp>
        <p:nvSpPr>
          <p:cNvPr id="84" name="TextBox 83"/>
          <p:cNvSpPr txBox="1"/>
          <p:nvPr/>
        </p:nvSpPr>
        <p:spPr>
          <a:xfrm>
            <a:off x="1066800" y="3505200"/>
            <a:ext cx="314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xes re-scaled: data “sphering”.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113"/>
          <p:cNvGrpSpPr>
            <a:grpSpLocks/>
          </p:cNvGrpSpPr>
          <p:nvPr/>
        </p:nvGrpSpPr>
        <p:grpSpPr bwMode="auto">
          <a:xfrm>
            <a:off x="459668" y="1537488"/>
            <a:ext cx="4440238" cy="4060825"/>
            <a:chOff x="1673" y="810"/>
            <a:chExt cx="2797" cy="2558"/>
          </a:xfrm>
        </p:grpSpPr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1673" y="810"/>
              <a:ext cx="2797" cy="2558"/>
              <a:chOff x="1673" y="810"/>
              <a:chExt cx="2797" cy="2558"/>
            </a:xfrm>
          </p:grpSpPr>
          <p:sp>
            <p:nvSpPr>
              <p:cNvPr id="10" name="Rectangle 50"/>
              <p:cNvSpPr>
                <a:spLocks noChangeArrowheads="1"/>
              </p:cNvSpPr>
              <p:nvPr/>
            </p:nvSpPr>
            <p:spPr bwMode="auto">
              <a:xfrm>
                <a:off x="1673" y="810"/>
                <a:ext cx="2797" cy="2558"/>
              </a:xfrm>
              <a:prstGeom prst="rect">
                <a:avLst/>
              </a:prstGeom>
              <a:solidFill>
                <a:srgbClr val="FFFF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53"/>
              <p:cNvGrpSpPr>
                <a:grpSpLocks/>
              </p:cNvGrpSpPr>
              <p:nvPr/>
            </p:nvGrpSpPr>
            <p:grpSpPr bwMode="auto">
              <a:xfrm>
                <a:off x="1734" y="850"/>
                <a:ext cx="2732" cy="2484"/>
                <a:chOff x="1734" y="850"/>
                <a:chExt cx="2732" cy="2484"/>
              </a:xfrm>
            </p:grpSpPr>
            <p:sp>
              <p:nvSpPr>
                <p:cNvPr id="12" name="Oval 54"/>
                <p:cNvSpPr>
                  <a:spLocks noChangeArrowheads="1"/>
                </p:cNvSpPr>
                <p:nvPr/>
              </p:nvSpPr>
              <p:spPr bwMode="auto">
                <a:xfrm>
                  <a:off x="2316" y="3087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Oval 55"/>
                <p:cNvSpPr>
                  <a:spLocks noChangeArrowheads="1"/>
                </p:cNvSpPr>
                <p:nvPr/>
              </p:nvSpPr>
              <p:spPr bwMode="auto">
                <a:xfrm>
                  <a:off x="2219" y="293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Oval 56"/>
                <p:cNvSpPr>
                  <a:spLocks noChangeArrowheads="1"/>
                </p:cNvSpPr>
                <p:nvPr/>
              </p:nvSpPr>
              <p:spPr bwMode="auto">
                <a:xfrm>
                  <a:off x="2522" y="2912"/>
                  <a:ext cx="119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Oval 57"/>
                <p:cNvSpPr>
                  <a:spLocks noChangeArrowheads="1"/>
                </p:cNvSpPr>
                <p:nvPr/>
              </p:nvSpPr>
              <p:spPr bwMode="auto">
                <a:xfrm>
                  <a:off x="1989" y="2904"/>
                  <a:ext cx="119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Oval 58"/>
                <p:cNvSpPr>
                  <a:spLocks noChangeArrowheads="1"/>
                </p:cNvSpPr>
                <p:nvPr/>
              </p:nvSpPr>
              <p:spPr bwMode="auto">
                <a:xfrm>
                  <a:off x="1920" y="2684"/>
                  <a:ext cx="121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Oval 59"/>
                <p:cNvSpPr>
                  <a:spLocks noChangeArrowheads="1"/>
                </p:cNvSpPr>
                <p:nvPr/>
              </p:nvSpPr>
              <p:spPr bwMode="auto">
                <a:xfrm>
                  <a:off x="1979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Oval 60"/>
                <p:cNvSpPr>
                  <a:spLocks noChangeArrowheads="1"/>
                </p:cNvSpPr>
                <p:nvPr/>
              </p:nvSpPr>
              <p:spPr bwMode="auto">
                <a:xfrm>
                  <a:off x="2573" y="2447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Oval 61"/>
                <p:cNvSpPr>
                  <a:spLocks noChangeArrowheads="1"/>
                </p:cNvSpPr>
                <p:nvPr/>
              </p:nvSpPr>
              <p:spPr bwMode="auto">
                <a:xfrm>
                  <a:off x="2475" y="2719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Oval 62"/>
                <p:cNvSpPr>
                  <a:spLocks noChangeArrowheads="1"/>
                </p:cNvSpPr>
                <p:nvPr/>
              </p:nvSpPr>
              <p:spPr bwMode="auto">
                <a:xfrm>
                  <a:off x="2709" y="2271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Oval 63"/>
                <p:cNvSpPr>
                  <a:spLocks noChangeArrowheads="1"/>
                </p:cNvSpPr>
                <p:nvPr/>
              </p:nvSpPr>
              <p:spPr bwMode="auto">
                <a:xfrm>
                  <a:off x="2786" y="2646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Oval 64"/>
                <p:cNvSpPr>
                  <a:spLocks noChangeArrowheads="1"/>
                </p:cNvSpPr>
                <p:nvPr/>
              </p:nvSpPr>
              <p:spPr bwMode="auto">
                <a:xfrm>
                  <a:off x="2608" y="2156"/>
                  <a:ext cx="116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Oval 65"/>
                <p:cNvSpPr>
                  <a:spLocks noChangeArrowheads="1"/>
                </p:cNvSpPr>
                <p:nvPr/>
              </p:nvSpPr>
              <p:spPr bwMode="auto">
                <a:xfrm>
                  <a:off x="2331" y="2449"/>
                  <a:ext cx="120" cy="131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Oval 66"/>
                <p:cNvSpPr>
                  <a:spLocks noChangeArrowheads="1"/>
                </p:cNvSpPr>
                <p:nvPr/>
              </p:nvSpPr>
              <p:spPr bwMode="auto">
                <a:xfrm>
                  <a:off x="2296" y="2231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 67"/>
                <p:cNvSpPr>
                  <a:spLocks/>
                </p:cNvSpPr>
                <p:nvPr/>
              </p:nvSpPr>
              <p:spPr bwMode="auto">
                <a:xfrm flipV="1">
                  <a:off x="2699" y="2304"/>
                  <a:ext cx="151" cy="160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68"/>
                <p:cNvSpPr>
                  <a:spLocks/>
                </p:cNvSpPr>
                <p:nvPr/>
              </p:nvSpPr>
              <p:spPr bwMode="auto">
                <a:xfrm flipV="1">
                  <a:off x="3364" y="214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69"/>
                <p:cNvSpPr>
                  <a:spLocks/>
                </p:cNvSpPr>
                <p:nvPr/>
              </p:nvSpPr>
              <p:spPr bwMode="auto">
                <a:xfrm flipV="1">
                  <a:off x="3074" y="2215"/>
                  <a:ext cx="151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70"/>
                <p:cNvSpPr>
                  <a:spLocks/>
                </p:cNvSpPr>
                <p:nvPr/>
              </p:nvSpPr>
              <p:spPr bwMode="auto">
                <a:xfrm flipV="1">
                  <a:off x="2857" y="1766"/>
                  <a:ext cx="151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Freeform 71"/>
                <p:cNvSpPr>
                  <a:spLocks/>
                </p:cNvSpPr>
                <p:nvPr/>
              </p:nvSpPr>
              <p:spPr bwMode="auto">
                <a:xfrm flipV="1">
                  <a:off x="3224" y="1846"/>
                  <a:ext cx="154" cy="162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72"/>
                <p:cNvSpPr>
                  <a:spLocks/>
                </p:cNvSpPr>
                <p:nvPr/>
              </p:nvSpPr>
              <p:spPr bwMode="auto">
                <a:xfrm flipV="1">
                  <a:off x="2879" y="1649"/>
                  <a:ext cx="153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73"/>
                <p:cNvSpPr>
                  <a:spLocks/>
                </p:cNvSpPr>
                <p:nvPr/>
              </p:nvSpPr>
              <p:spPr bwMode="auto">
                <a:xfrm flipV="1">
                  <a:off x="2873" y="2099"/>
                  <a:ext cx="151" cy="158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74"/>
                <p:cNvSpPr>
                  <a:spLocks/>
                </p:cNvSpPr>
                <p:nvPr/>
              </p:nvSpPr>
              <p:spPr bwMode="auto">
                <a:xfrm flipV="1">
                  <a:off x="2930" y="183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75"/>
                <p:cNvSpPr>
                  <a:spLocks/>
                </p:cNvSpPr>
                <p:nvPr/>
              </p:nvSpPr>
              <p:spPr bwMode="auto">
                <a:xfrm flipV="1">
                  <a:off x="2579" y="1684"/>
                  <a:ext cx="150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76"/>
                <p:cNvSpPr>
                  <a:spLocks/>
                </p:cNvSpPr>
                <p:nvPr/>
              </p:nvSpPr>
              <p:spPr bwMode="auto">
                <a:xfrm flipV="1">
                  <a:off x="2789" y="1544"/>
                  <a:ext cx="152" cy="15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77"/>
                <p:cNvSpPr>
                  <a:spLocks/>
                </p:cNvSpPr>
                <p:nvPr/>
              </p:nvSpPr>
              <p:spPr bwMode="auto">
                <a:xfrm flipV="1">
                  <a:off x="3159" y="1409"/>
                  <a:ext cx="152" cy="162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78"/>
                <p:cNvSpPr>
                  <a:spLocks/>
                </p:cNvSpPr>
                <p:nvPr/>
              </p:nvSpPr>
              <p:spPr bwMode="auto">
                <a:xfrm flipV="1">
                  <a:off x="2783" y="1949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79"/>
                <p:cNvSpPr>
                  <a:spLocks/>
                </p:cNvSpPr>
                <p:nvPr/>
              </p:nvSpPr>
              <p:spPr bwMode="auto">
                <a:xfrm flipV="1">
                  <a:off x="3377" y="1591"/>
                  <a:ext cx="150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Oval 80"/>
                <p:cNvSpPr>
                  <a:spLocks noChangeArrowheads="1"/>
                </p:cNvSpPr>
                <p:nvPr/>
              </p:nvSpPr>
              <p:spPr bwMode="auto">
                <a:xfrm>
                  <a:off x="2108" y="2576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Oval 81"/>
                <p:cNvSpPr>
                  <a:spLocks noChangeArrowheads="1"/>
                </p:cNvSpPr>
                <p:nvPr/>
              </p:nvSpPr>
              <p:spPr bwMode="auto">
                <a:xfrm>
                  <a:off x="2005" y="224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Oval 82"/>
                <p:cNvSpPr>
                  <a:spLocks noChangeArrowheads="1"/>
                </p:cNvSpPr>
                <p:nvPr/>
              </p:nvSpPr>
              <p:spPr bwMode="auto">
                <a:xfrm>
                  <a:off x="2649" y="2905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Oval 83"/>
                <p:cNvSpPr>
                  <a:spLocks noChangeArrowheads="1"/>
                </p:cNvSpPr>
                <p:nvPr/>
              </p:nvSpPr>
              <p:spPr bwMode="auto">
                <a:xfrm>
                  <a:off x="2237" y="266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Oval 84"/>
                <p:cNvSpPr>
                  <a:spLocks noChangeArrowheads="1"/>
                </p:cNvSpPr>
                <p:nvPr/>
              </p:nvSpPr>
              <p:spPr bwMode="auto">
                <a:xfrm>
                  <a:off x="2340" y="2550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Oval 85"/>
                <p:cNvSpPr>
                  <a:spLocks noChangeArrowheads="1"/>
                </p:cNvSpPr>
                <p:nvPr/>
              </p:nvSpPr>
              <p:spPr bwMode="auto">
                <a:xfrm>
                  <a:off x="2314" y="2707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Oval 86"/>
                <p:cNvSpPr>
                  <a:spLocks noChangeArrowheads="1"/>
                </p:cNvSpPr>
                <p:nvPr/>
              </p:nvSpPr>
              <p:spPr bwMode="auto">
                <a:xfrm>
                  <a:off x="2108" y="2786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Oval 87"/>
                <p:cNvSpPr>
                  <a:spLocks noChangeArrowheads="1"/>
                </p:cNvSpPr>
                <p:nvPr/>
              </p:nvSpPr>
              <p:spPr bwMode="auto">
                <a:xfrm>
                  <a:off x="2198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88"/>
                <p:cNvSpPr>
                  <a:spLocks/>
                </p:cNvSpPr>
                <p:nvPr/>
              </p:nvSpPr>
              <p:spPr bwMode="auto">
                <a:xfrm flipV="1">
                  <a:off x="3092" y="1804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89"/>
                <p:cNvSpPr>
                  <a:spLocks/>
                </p:cNvSpPr>
                <p:nvPr/>
              </p:nvSpPr>
              <p:spPr bwMode="auto">
                <a:xfrm flipV="1">
                  <a:off x="3040" y="1660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90"/>
                <p:cNvSpPr>
                  <a:spLocks/>
                </p:cNvSpPr>
                <p:nvPr/>
              </p:nvSpPr>
              <p:spPr bwMode="auto">
                <a:xfrm flipV="1">
                  <a:off x="3143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91"/>
                <p:cNvSpPr>
                  <a:spLocks/>
                </p:cNvSpPr>
                <p:nvPr/>
              </p:nvSpPr>
              <p:spPr bwMode="auto">
                <a:xfrm flipV="1">
                  <a:off x="3053" y="2028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92"/>
                <p:cNvSpPr>
                  <a:spLocks/>
                </p:cNvSpPr>
                <p:nvPr/>
              </p:nvSpPr>
              <p:spPr bwMode="auto">
                <a:xfrm flipV="1">
                  <a:off x="3323" y="1712"/>
                  <a:ext cx="152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93"/>
                <p:cNvSpPr>
                  <a:spLocks/>
                </p:cNvSpPr>
                <p:nvPr/>
              </p:nvSpPr>
              <p:spPr bwMode="auto">
                <a:xfrm flipV="1">
                  <a:off x="3375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94"/>
                <p:cNvSpPr>
                  <a:spLocks/>
                </p:cNvSpPr>
                <p:nvPr/>
              </p:nvSpPr>
              <p:spPr bwMode="auto">
                <a:xfrm flipV="1">
                  <a:off x="3259" y="2185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1738" y="3320"/>
                  <a:ext cx="2728" cy="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1734" y="850"/>
                  <a:ext cx="0" cy="248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112"/>
            <p:cNvGrpSpPr>
              <a:grpSpLocks/>
            </p:cNvGrpSpPr>
            <p:nvPr/>
          </p:nvGrpSpPr>
          <p:grpSpPr bwMode="auto">
            <a:xfrm>
              <a:off x="4022" y="1431"/>
              <a:ext cx="337" cy="299"/>
              <a:chOff x="4022" y="1431"/>
              <a:chExt cx="337" cy="299"/>
            </a:xfrm>
          </p:grpSpPr>
          <p:sp>
            <p:nvSpPr>
              <p:cNvPr id="7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sp>
        <p:nvSpPr>
          <p:cNvPr id="61" name="Text Box 105"/>
          <p:cNvSpPr txBox="1">
            <a:spLocks noChangeArrowheads="1"/>
          </p:cNvSpPr>
          <p:nvPr/>
        </p:nvSpPr>
        <p:spPr bwMode="auto">
          <a:xfrm>
            <a:off x="579526" y="506491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62" name="Text Box 107"/>
          <p:cNvSpPr txBox="1">
            <a:spLocks noChangeArrowheads="1"/>
          </p:cNvSpPr>
          <p:nvPr/>
        </p:nvSpPr>
        <p:spPr bwMode="auto">
          <a:xfrm>
            <a:off x="3135400" y="2413788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441097" y="3117988"/>
            <a:ext cx="1530703" cy="1530212"/>
            <a:chOff x="1441097" y="3117988"/>
            <a:chExt cx="1530703" cy="1530212"/>
          </a:xfrm>
        </p:grpSpPr>
        <p:sp>
          <p:nvSpPr>
            <p:cNvPr id="67" name="Oval 84"/>
            <p:cNvSpPr>
              <a:spLocks noChangeArrowheads="1"/>
            </p:cNvSpPr>
            <p:nvPr/>
          </p:nvSpPr>
          <p:spPr bwMode="auto">
            <a:xfrm>
              <a:off x="1441097" y="4313702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8"/>
            <p:cNvSpPr>
              <a:spLocks/>
            </p:cNvSpPr>
            <p:nvPr/>
          </p:nvSpPr>
          <p:spPr bwMode="auto">
            <a:xfrm flipV="1">
              <a:off x="2542714" y="3117988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5410200" y="5533072"/>
            <a:ext cx="3962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</a:t>
            </a:r>
            <a:r>
              <a:rPr lang="en-US" dirty="0" smtClean="0">
                <a:solidFill>
                  <a:srgbClr val="0066CC"/>
                </a:solidFill>
              </a:rPr>
              <a:t>) </a:t>
            </a:r>
            <a:r>
              <a:rPr lang="en-US" dirty="0">
                <a:solidFill>
                  <a:srgbClr val="0066CC"/>
                </a:solidFill>
              </a:rPr>
              <a:t>~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 smtClean="0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</a:t>
            </a:r>
            <a:r>
              <a:rPr lang="en-US" altLang="en-US" dirty="0">
                <a:solidFill>
                  <a:srgbClr val="0066CC"/>
                </a:solidFill>
              </a:rPr>
              <a:t>ǁ</a:t>
            </a:r>
            <a:r>
              <a:rPr lang="en-US" altLang="en-US" b="1" dirty="0">
                <a:solidFill>
                  <a:srgbClr val="0066CC"/>
                </a:solidFill>
              </a:rPr>
              <a:t>x</a:t>
            </a:r>
            <a:r>
              <a:rPr lang="en-US" altLang="en-US" dirty="0">
                <a:solidFill>
                  <a:srgbClr val="0066CC"/>
                </a:solidFill>
              </a:rPr>
              <a:t>-</a:t>
            </a:r>
            <a:r>
              <a:rPr lang="en-US" altLang="en-US" b="1" dirty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altLang="en-US" dirty="0">
                <a:solidFill>
                  <a:srgbClr val="0066CC"/>
                </a:solidFill>
              </a:rPr>
              <a:t>ǁ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/2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                    = </a:t>
            </a:r>
            <a:r>
              <a:rPr lang="en-US" altLang="en-US" dirty="0" err="1">
                <a:solidFill>
                  <a:srgbClr val="0066CC"/>
                </a:solidFill>
              </a:rPr>
              <a:t>exp</a:t>
            </a:r>
            <a:r>
              <a:rPr lang="en-US" altLang="en-US" dirty="0">
                <a:solidFill>
                  <a:srgbClr val="0066CC"/>
                </a:solidFill>
              </a:rPr>
              <a:t>(- </a:t>
            </a:r>
            <a:r>
              <a:rPr lang="en-US" dirty="0">
                <a:solidFill>
                  <a:srgbClr val="0066CC"/>
                </a:solidFill>
              </a:rPr>
              <a:t>∑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baseline="-25000" dirty="0">
                <a:solidFill>
                  <a:srgbClr val="0066CC"/>
                </a:solidFill>
              </a:rPr>
              <a:t>=1:N</a:t>
            </a:r>
            <a:r>
              <a:rPr lang="en-US" dirty="0">
                <a:solidFill>
                  <a:srgbClr val="0066CC"/>
                </a:solidFill>
              </a:rPr>
              <a:t> (</a:t>
            </a:r>
            <a:r>
              <a:rPr lang="en-US" altLang="en-US" dirty="0">
                <a:solidFill>
                  <a:srgbClr val="0066CC"/>
                </a:solidFill>
              </a:rPr>
              <a:t>x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dirty="0">
                <a:solidFill>
                  <a:srgbClr val="0066CC"/>
                </a:solidFill>
              </a:rPr>
              <a:t>-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dirty="0">
                <a:solidFill>
                  <a:srgbClr val="0066CC"/>
                </a:solidFill>
              </a:rPr>
              <a:t>)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/2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66CC"/>
                </a:solidFill>
              </a:rPr>
              <a:t>	   = </a:t>
            </a:r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 smtClean="0">
                <a:solidFill>
                  <a:srgbClr val="0066CC"/>
                </a:solidFill>
              </a:rPr>
              <a:t>i=1:N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(-(</a:t>
            </a:r>
            <a:r>
              <a:rPr lang="en-US" altLang="en-US" dirty="0">
                <a:solidFill>
                  <a:srgbClr val="0066CC"/>
                </a:solidFill>
              </a:rPr>
              <a:t>x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dirty="0">
                <a:solidFill>
                  <a:srgbClr val="0066CC"/>
                </a:solidFill>
              </a:rPr>
              <a:t>-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dirty="0">
                <a:solidFill>
                  <a:srgbClr val="0066CC"/>
                </a:solidFill>
              </a:rPr>
              <a:t>)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/2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) 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	   ~ </a:t>
            </a:r>
            <a:r>
              <a:rPr lang="en-US" dirty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>
                <a:solidFill>
                  <a:srgbClr val="0066CC"/>
                </a:solidFill>
              </a:rPr>
              <a:t>i=1:N</a:t>
            </a:r>
            <a:r>
              <a:rPr lang="en-US" dirty="0">
                <a:solidFill>
                  <a:srgbClr val="0066CC"/>
                </a:solidFill>
              </a:rPr>
              <a:t> P(</a:t>
            </a:r>
            <a:r>
              <a:rPr lang="en-US" dirty="0" err="1">
                <a:solidFill>
                  <a:srgbClr val="0066CC"/>
                </a:solidFill>
              </a:rPr>
              <a:t>X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)</a:t>
            </a:r>
          </a:p>
          <a:p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334000" y="2886863"/>
            <a:ext cx="3261314" cy="1011238"/>
            <a:chOff x="5334000" y="2886863"/>
            <a:chExt cx="3261314" cy="1011238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5867399" y="324325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207444" y="322392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334000" y="2904326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2885" y="2886863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74" name="Group 73"/>
            <p:cNvGrpSpPr/>
            <p:nvPr/>
          </p:nvGrpSpPr>
          <p:grpSpPr>
            <a:xfrm>
              <a:off x="5121891" y="1646872"/>
              <a:ext cx="3869709" cy="3810000"/>
              <a:chOff x="5121891" y="1646872"/>
              <a:chExt cx="3869709" cy="3810000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121891" y="1987846"/>
                <a:ext cx="3869709" cy="3469026"/>
                <a:chOff x="4893291" y="1347719"/>
                <a:chExt cx="4136409" cy="3524532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4893291" y="3272051"/>
                  <a:ext cx="1676400" cy="159565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x</a:t>
                  </a:r>
                  <a:r>
                    <a:rPr lang="en-US" altLang="en-US" sz="1600" b="1" baseline="-25000" dirty="0">
                      <a:solidFill>
                        <a:schemeClr val="bg1"/>
                      </a:solidFill>
                      <a:latin typeface="Arial" pitchFamily="34" charset="0"/>
                    </a:rPr>
                    <a:t>1</a:t>
                  </a:r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 = </a:t>
                  </a:r>
                  <a:r>
                    <a:rPr lang="en-US" sz="1600" b="1" dirty="0" smtClean="0"/>
                    <a:t>Chocolate </a:t>
                  </a:r>
                  <a:endParaRPr lang="en-US" sz="1600" b="1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7353300" y="3276600"/>
                  <a:ext cx="1676400" cy="159565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x</a:t>
                  </a:r>
                  <a:r>
                    <a:rPr lang="en-US" altLang="en-US" sz="1600" b="1" baseline="-25000" dirty="0">
                      <a:solidFill>
                        <a:schemeClr val="bg1"/>
                      </a:solidFill>
                      <a:latin typeface="Arial" pitchFamily="34" charset="0"/>
                    </a:rPr>
                    <a:t>2</a:t>
                  </a:r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 = </a:t>
                  </a:r>
                  <a:r>
                    <a:rPr lang="en-US" sz="1600" b="1" dirty="0" smtClean="0"/>
                    <a:t>Life length</a:t>
                  </a:r>
                  <a:endParaRPr lang="en-US" sz="1600" b="1" dirty="0"/>
                </a:p>
              </p:txBody>
            </p:sp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6982906" y="2151230"/>
                  <a:ext cx="990600" cy="1201570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/>
                <p:cNvSpPr/>
                <p:nvPr/>
              </p:nvSpPr>
              <p:spPr>
                <a:xfrm>
                  <a:off x="6068506" y="1347719"/>
                  <a:ext cx="1676400" cy="159565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/>
                    <a:t>y = gender</a:t>
                  </a:r>
                  <a:endParaRPr lang="en-US" sz="1600" b="1" dirty="0"/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>
                <a:xfrm flipH="1">
                  <a:off x="5992306" y="2752015"/>
                  <a:ext cx="381000" cy="600785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073472" y="1646872"/>
                <a:ext cx="1867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Class prior: P(Y=y)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261715" y="3582324"/>
                <a:ext cx="15845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66CC"/>
                    </a:solidFill>
                  </a:rPr>
                  <a:t>Data likelihood</a:t>
                </a:r>
              </a:p>
              <a:p>
                <a:pPr algn="ctr"/>
                <a:r>
                  <a:rPr lang="en-US" dirty="0" smtClean="0">
                    <a:solidFill>
                      <a:srgbClr val="0066CC"/>
                    </a:solidFill>
                  </a:rPr>
                  <a:t>P(X=</a:t>
                </a:r>
                <a:r>
                  <a:rPr lang="en-US" b="1" dirty="0" err="1" smtClean="0">
                    <a:solidFill>
                      <a:srgbClr val="0066CC"/>
                    </a:solidFill>
                  </a:rPr>
                  <a:t>x</a:t>
                </a:r>
                <a:r>
                  <a:rPr lang="en-US" dirty="0" err="1" smtClean="0">
                    <a:solidFill>
                      <a:srgbClr val="0066CC"/>
                    </a:solidFill>
                  </a:rPr>
                  <a:t>|Y</a:t>
                </a:r>
                <a:r>
                  <a:rPr lang="en-US" dirty="0" smtClean="0">
                    <a:solidFill>
                      <a:srgbClr val="0066CC"/>
                    </a:solidFill>
                  </a:rPr>
                  <a:t>=y</a:t>
                </a:r>
                <a:r>
                  <a:rPr lang="en-US" dirty="0">
                    <a:solidFill>
                      <a:srgbClr val="0066CC"/>
                    </a:solidFill>
                  </a:rPr>
                  <a:t>)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6006140" y="3304931"/>
              <a:ext cx="394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m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1</a:t>
              </a:r>
              <a:endParaRPr lang="en-US" baseline="-250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82885" y="3276600"/>
              <a:ext cx="394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m</a:t>
              </a:r>
              <a:r>
                <a:rPr lang="en-US" baseline="-25000" dirty="0">
                  <a:solidFill>
                    <a:srgbClr val="0066CC"/>
                  </a:solidFill>
                  <a:latin typeface="Symbol" panose="05050102010706020507" pitchFamily="18" charset="2"/>
                </a:rPr>
                <a:t>2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4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50"/>
          <p:cNvSpPr>
            <a:spLocks noChangeArrowheads="1"/>
          </p:cNvSpPr>
          <p:nvPr/>
        </p:nvSpPr>
        <p:spPr bwMode="auto">
          <a:xfrm>
            <a:off x="459668" y="1537488"/>
            <a:ext cx="4440238" cy="4060825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97"/>
          <p:cNvSpPr>
            <a:spLocks noChangeShapeType="1"/>
          </p:cNvSpPr>
          <p:nvPr/>
        </p:nvSpPr>
        <p:spPr bwMode="auto">
          <a:xfrm flipV="1">
            <a:off x="562856" y="5522113"/>
            <a:ext cx="4330700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556506" y="1600988"/>
            <a:ext cx="0" cy="3943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4188706" y="2523326"/>
            <a:ext cx="534988" cy="474663"/>
            <a:chOff x="4022" y="1431"/>
            <a:chExt cx="337" cy="299"/>
          </a:xfrm>
        </p:grpSpPr>
        <p:sp>
          <p:nvSpPr>
            <p:cNvPr id="7" name="Oval 104"/>
            <p:cNvSpPr>
              <a:spLocks noChangeArrowheads="1"/>
            </p:cNvSpPr>
            <p:nvPr/>
          </p:nvSpPr>
          <p:spPr bwMode="auto">
            <a:xfrm>
              <a:off x="4022" y="1487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05"/>
            <p:cNvSpPr>
              <a:spLocks/>
            </p:cNvSpPr>
            <p:nvPr/>
          </p:nvSpPr>
          <p:spPr bwMode="auto">
            <a:xfrm flipV="1">
              <a:off x="4022" y="1631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110"/>
            <p:cNvSpPr txBox="1">
              <a:spLocks noChangeArrowheads="1"/>
            </p:cNvSpPr>
            <p:nvPr/>
          </p:nvSpPr>
          <p:spPr bwMode="auto">
            <a:xfrm>
              <a:off x="4151" y="1431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/>
                <a:t>y</a:t>
              </a:r>
              <a:endParaRPr lang="en-US" altLang="en-US" sz="2400" b="1" baseline="-25000" dirty="0"/>
            </a:p>
          </p:txBody>
        </p:sp>
      </p:grpSp>
      <p:sp>
        <p:nvSpPr>
          <p:cNvPr id="61" name="Text Box 105"/>
          <p:cNvSpPr txBox="1">
            <a:spLocks noChangeArrowheads="1"/>
          </p:cNvSpPr>
          <p:nvPr/>
        </p:nvSpPr>
        <p:spPr bwMode="auto">
          <a:xfrm>
            <a:off x="565001" y="4368030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62" name="Text Box 107"/>
          <p:cNvSpPr txBox="1">
            <a:spLocks noChangeArrowheads="1"/>
          </p:cNvSpPr>
          <p:nvPr/>
        </p:nvSpPr>
        <p:spPr bwMode="auto">
          <a:xfrm>
            <a:off x="3135400" y="2904326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54"/>
          <p:cNvSpPr>
            <a:spLocks noChangeArrowheads="1"/>
          </p:cNvSpPr>
          <p:nvPr/>
        </p:nvSpPr>
        <p:spPr bwMode="auto">
          <a:xfrm>
            <a:off x="1469319" y="4137309"/>
            <a:ext cx="190500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Oval 55"/>
          <p:cNvSpPr>
            <a:spLocks noChangeArrowheads="1"/>
          </p:cNvSpPr>
          <p:nvPr/>
        </p:nvSpPr>
        <p:spPr bwMode="auto">
          <a:xfrm>
            <a:off x="1315332" y="4055109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Oval 56"/>
          <p:cNvSpPr>
            <a:spLocks noChangeArrowheads="1"/>
          </p:cNvSpPr>
          <p:nvPr/>
        </p:nvSpPr>
        <p:spPr bwMode="auto">
          <a:xfrm>
            <a:off x="1796344" y="4038375"/>
            <a:ext cx="188913" cy="234216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Oval 57"/>
          <p:cNvSpPr>
            <a:spLocks noChangeArrowheads="1"/>
          </p:cNvSpPr>
          <p:nvPr/>
        </p:nvSpPr>
        <p:spPr bwMode="auto">
          <a:xfrm>
            <a:off x="950207" y="4036352"/>
            <a:ext cx="188913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58"/>
          <p:cNvSpPr>
            <a:spLocks noChangeArrowheads="1"/>
          </p:cNvSpPr>
          <p:nvPr/>
        </p:nvSpPr>
        <p:spPr bwMode="auto">
          <a:xfrm>
            <a:off x="840669" y="3912592"/>
            <a:ext cx="192088" cy="234216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Oval 59"/>
          <p:cNvSpPr>
            <a:spLocks noChangeArrowheads="1"/>
          </p:cNvSpPr>
          <p:nvPr/>
        </p:nvSpPr>
        <p:spPr bwMode="auto">
          <a:xfrm>
            <a:off x="934332" y="3790304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Oval 60"/>
          <p:cNvSpPr>
            <a:spLocks noChangeArrowheads="1"/>
          </p:cNvSpPr>
          <p:nvPr/>
        </p:nvSpPr>
        <p:spPr bwMode="auto">
          <a:xfrm>
            <a:off x="1877307" y="3783040"/>
            <a:ext cx="188913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Oval 61"/>
          <p:cNvSpPr>
            <a:spLocks noChangeArrowheads="1"/>
          </p:cNvSpPr>
          <p:nvPr/>
        </p:nvSpPr>
        <p:spPr bwMode="auto">
          <a:xfrm>
            <a:off x="1721732" y="3934292"/>
            <a:ext cx="190500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62"/>
          <p:cNvSpPr>
            <a:spLocks noChangeArrowheads="1"/>
          </p:cNvSpPr>
          <p:nvPr/>
        </p:nvSpPr>
        <p:spPr bwMode="auto">
          <a:xfrm>
            <a:off x="2093207" y="3685945"/>
            <a:ext cx="188913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Oval 63"/>
          <p:cNvSpPr>
            <a:spLocks noChangeArrowheads="1"/>
          </p:cNvSpPr>
          <p:nvPr/>
        </p:nvSpPr>
        <p:spPr bwMode="auto">
          <a:xfrm>
            <a:off x="2215444" y="3894019"/>
            <a:ext cx="190500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Oval 64"/>
          <p:cNvSpPr>
            <a:spLocks noChangeArrowheads="1"/>
          </p:cNvSpPr>
          <p:nvPr/>
        </p:nvSpPr>
        <p:spPr bwMode="auto">
          <a:xfrm>
            <a:off x="1932869" y="3622502"/>
            <a:ext cx="184150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65"/>
          <p:cNvSpPr>
            <a:spLocks noChangeArrowheads="1"/>
          </p:cNvSpPr>
          <p:nvPr/>
        </p:nvSpPr>
        <p:spPr bwMode="auto">
          <a:xfrm>
            <a:off x="1493132" y="3786536"/>
            <a:ext cx="190500" cy="228972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66"/>
          <p:cNvSpPr>
            <a:spLocks noChangeArrowheads="1"/>
          </p:cNvSpPr>
          <p:nvPr/>
        </p:nvSpPr>
        <p:spPr bwMode="auto">
          <a:xfrm>
            <a:off x="1437569" y="3665073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67"/>
          <p:cNvSpPr>
            <a:spLocks/>
          </p:cNvSpPr>
          <p:nvPr/>
        </p:nvSpPr>
        <p:spPr bwMode="auto">
          <a:xfrm flipV="1">
            <a:off x="2077332" y="3671851"/>
            <a:ext cx="239713" cy="279661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68"/>
          <p:cNvSpPr>
            <a:spLocks/>
          </p:cNvSpPr>
          <p:nvPr/>
        </p:nvSpPr>
        <p:spPr bwMode="auto">
          <a:xfrm flipV="1">
            <a:off x="3133019" y="3584322"/>
            <a:ext cx="239713" cy="27616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69"/>
          <p:cNvSpPr>
            <a:spLocks/>
          </p:cNvSpPr>
          <p:nvPr/>
        </p:nvSpPr>
        <p:spPr bwMode="auto">
          <a:xfrm flipV="1">
            <a:off x="2672644" y="3623950"/>
            <a:ext cx="239713" cy="277912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70"/>
          <p:cNvSpPr>
            <a:spLocks/>
          </p:cNvSpPr>
          <p:nvPr/>
        </p:nvSpPr>
        <p:spPr bwMode="auto">
          <a:xfrm flipV="1">
            <a:off x="2328157" y="3376246"/>
            <a:ext cx="239713" cy="277912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71"/>
          <p:cNvSpPr>
            <a:spLocks/>
          </p:cNvSpPr>
          <p:nvPr/>
        </p:nvSpPr>
        <p:spPr bwMode="auto">
          <a:xfrm flipV="1">
            <a:off x="2910769" y="3416790"/>
            <a:ext cx="244475" cy="283156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72"/>
          <p:cNvSpPr>
            <a:spLocks/>
          </p:cNvSpPr>
          <p:nvPr/>
        </p:nvSpPr>
        <p:spPr bwMode="auto">
          <a:xfrm flipV="1">
            <a:off x="2363082" y="3311700"/>
            <a:ext cx="242888" cy="277912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73"/>
          <p:cNvSpPr>
            <a:spLocks/>
          </p:cNvSpPr>
          <p:nvPr/>
        </p:nvSpPr>
        <p:spPr bwMode="auto">
          <a:xfrm flipV="1">
            <a:off x="2353557" y="3561151"/>
            <a:ext cx="239713" cy="27616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74"/>
          <p:cNvSpPr>
            <a:spLocks/>
          </p:cNvSpPr>
          <p:nvPr/>
        </p:nvSpPr>
        <p:spPr bwMode="auto">
          <a:xfrm flipV="1">
            <a:off x="2444044" y="3413301"/>
            <a:ext cx="239713" cy="27616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75"/>
          <p:cNvSpPr>
            <a:spLocks/>
          </p:cNvSpPr>
          <p:nvPr/>
        </p:nvSpPr>
        <p:spPr bwMode="auto">
          <a:xfrm flipV="1">
            <a:off x="1886832" y="3331008"/>
            <a:ext cx="238125" cy="277912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76"/>
          <p:cNvSpPr>
            <a:spLocks/>
          </p:cNvSpPr>
          <p:nvPr/>
        </p:nvSpPr>
        <p:spPr bwMode="auto">
          <a:xfrm flipV="1">
            <a:off x="2220207" y="3253773"/>
            <a:ext cx="241300" cy="277912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77"/>
          <p:cNvSpPr>
            <a:spLocks/>
          </p:cNvSpPr>
          <p:nvPr/>
        </p:nvSpPr>
        <p:spPr bwMode="auto">
          <a:xfrm flipV="1">
            <a:off x="2807582" y="3175707"/>
            <a:ext cx="241300" cy="283156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78"/>
          <p:cNvSpPr>
            <a:spLocks/>
          </p:cNvSpPr>
          <p:nvPr/>
        </p:nvSpPr>
        <p:spPr bwMode="auto">
          <a:xfrm flipV="1">
            <a:off x="2210682" y="3476005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79"/>
          <p:cNvSpPr>
            <a:spLocks/>
          </p:cNvSpPr>
          <p:nvPr/>
        </p:nvSpPr>
        <p:spPr bwMode="auto">
          <a:xfrm flipV="1">
            <a:off x="3153657" y="3278504"/>
            <a:ext cx="238125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80"/>
          <p:cNvSpPr>
            <a:spLocks noChangeArrowheads="1"/>
          </p:cNvSpPr>
          <p:nvPr/>
        </p:nvSpPr>
        <p:spPr bwMode="auto">
          <a:xfrm>
            <a:off x="1139119" y="3855402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81"/>
          <p:cNvSpPr>
            <a:spLocks noChangeArrowheads="1"/>
          </p:cNvSpPr>
          <p:nvPr/>
        </p:nvSpPr>
        <p:spPr bwMode="auto">
          <a:xfrm>
            <a:off x="975607" y="3674451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82"/>
          <p:cNvSpPr>
            <a:spLocks noChangeArrowheads="1"/>
          </p:cNvSpPr>
          <p:nvPr/>
        </p:nvSpPr>
        <p:spPr bwMode="auto">
          <a:xfrm>
            <a:off x="1997957" y="4036904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83"/>
          <p:cNvSpPr>
            <a:spLocks noChangeArrowheads="1"/>
          </p:cNvSpPr>
          <p:nvPr/>
        </p:nvSpPr>
        <p:spPr bwMode="auto">
          <a:xfrm>
            <a:off x="1343907" y="3906156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84"/>
          <p:cNvSpPr>
            <a:spLocks noChangeArrowheads="1"/>
          </p:cNvSpPr>
          <p:nvPr/>
        </p:nvSpPr>
        <p:spPr bwMode="auto">
          <a:xfrm>
            <a:off x="1507419" y="3841058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Oval 85"/>
          <p:cNvSpPr>
            <a:spLocks noChangeArrowheads="1"/>
          </p:cNvSpPr>
          <p:nvPr/>
        </p:nvSpPr>
        <p:spPr bwMode="auto">
          <a:xfrm>
            <a:off x="1466144" y="3926477"/>
            <a:ext cx="192088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86"/>
          <p:cNvSpPr>
            <a:spLocks noChangeArrowheads="1"/>
          </p:cNvSpPr>
          <p:nvPr/>
        </p:nvSpPr>
        <p:spPr bwMode="auto">
          <a:xfrm>
            <a:off x="1139119" y="3970059"/>
            <a:ext cx="192088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87"/>
          <p:cNvSpPr>
            <a:spLocks noChangeArrowheads="1"/>
          </p:cNvSpPr>
          <p:nvPr/>
        </p:nvSpPr>
        <p:spPr bwMode="auto">
          <a:xfrm>
            <a:off x="1281994" y="3790304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88"/>
          <p:cNvSpPr>
            <a:spLocks/>
          </p:cNvSpPr>
          <p:nvPr/>
        </p:nvSpPr>
        <p:spPr bwMode="auto">
          <a:xfrm flipV="1">
            <a:off x="2701219" y="3394817"/>
            <a:ext cx="239713" cy="28140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89"/>
          <p:cNvSpPr>
            <a:spLocks/>
          </p:cNvSpPr>
          <p:nvPr/>
        </p:nvSpPr>
        <p:spPr bwMode="auto">
          <a:xfrm flipV="1">
            <a:off x="2618669" y="3316570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90"/>
          <p:cNvSpPr>
            <a:spLocks/>
          </p:cNvSpPr>
          <p:nvPr/>
        </p:nvSpPr>
        <p:spPr bwMode="auto">
          <a:xfrm flipV="1">
            <a:off x="2782182" y="3483177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91"/>
          <p:cNvSpPr>
            <a:spLocks/>
          </p:cNvSpPr>
          <p:nvPr/>
        </p:nvSpPr>
        <p:spPr bwMode="auto">
          <a:xfrm flipV="1">
            <a:off x="2639307" y="3519588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92"/>
          <p:cNvSpPr>
            <a:spLocks/>
          </p:cNvSpPr>
          <p:nvPr/>
        </p:nvSpPr>
        <p:spPr bwMode="auto">
          <a:xfrm flipV="1">
            <a:off x="3067932" y="3344062"/>
            <a:ext cx="241300" cy="28140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93"/>
          <p:cNvSpPr>
            <a:spLocks/>
          </p:cNvSpPr>
          <p:nvPr/>
        </p:nvSpPr>
        <p:spPr bwMode="auto">
          <a:xfrm flipV="1">
            <a:off x="3150482" y="3483177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94"/>
          <p:cNvSpPr>
            <a:spLocks/>
          </p:cNvSpPr>
          <p:nvPr/>
        </p:nvSpPr>
        <p:spPr bwMode="auto">
          <a:xfrm flipV="1">
            <a:off x="2966332" y="3605006"/>
            <a:ext cx="239713" cy="28140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62364" y="2886863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215178" y="286455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592230" y="573324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532171" y="6025417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429985" y="3313633"/>
            <a:ext cx="1530703" cy="835090"/>
            <a:chOff x="1441097" y="3915775"/>
            <a:chExt cx="1530703" cy="758468"/>
          </a:xfrm>
        </p:grpSpPr>
        <p:sp>
          <p:nvSpPr>
            <p:cNvPr id="67" name="Oval 84"/>
            <p:cNvSpPr>
              <a:spLocks noChangeArrowheads="1"/>
            </p:cNvSpPr>
            <p:nvPr/>
          </p:nvSpPr>
          <p:spPr bwMode="auto">
            <a:xfrm>
              <a:off x="1441097" y="4339745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8"/>
            <p:cNvSpPr>
              <a:spLocks/>
            </p:cNvSpPr>
            <p:nvPr/>
          </p:nvSpPr>
          <p:spPr bwMode="auto">
            <a:xfrm flipV="1">
              <a:off x="2542714" y="3915775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5410200" y="5733871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</a:t>
            </a:r>
            <a:r>
              <a:rPr lang="en-US" dirty="0" smtClean="0">
                <a:solidFill>
                  <a:srgbClr val="0066CC"/>
                </a:solidFill>
              </a:rPr>
              <a:t>) </a:t>
            </a:r>
            <a:r>
              <a:rPr lang="en-US" dirty="0">
                <a:solidFill>
                  <a:srgbClr val="0066CC"/>
                </a:solidFill>
              </a:rPr>
              <a:t>~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altLang="en-US" dirty="0" err="1" smtClean="0">
                <a:solidFill>
                  <a:srgbClr val="0066CC"/>
                </a:solidFill>
              </a:rPr>
              <a:t>exp</a:t>
            </a:r>
            <a:r>
              <a:rPr lang="en-US" altLang="en-US" dirty="0">
                <a:solidFill>
                  <a:srgbClr val="0066CC"/>
                </a:solidFill>
              </a:rPr>
              <a:t>(- </a:t>
            </a:r>
            <a:r>
              <a:rPr lang="en-US" dirty="0">
                <a:solidFill>
                  <a:srgbClr val="0066CC"/>
                </a:solidFill>
              </a:rPr>
              <a:t>∑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baseline="-25000" dirty="0">
                <a:solidFill>
                  <a:srgbClr val="0066CC"/>
                </a:solidFill>
              </a:rPr>
              <a:t>=1:N</a:t>
            </a:r>
            <a:r>
              <a:rPr lang="en-US" dirty="0">
                <a:solidFill>
                  <a:srgbClr val="0066CC"/>
                </a:solidFill>
              </a:rPr>
              <a:t> 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66CC"/>
                </a:solidFill>
              </a:rPr>
              <a:t>	   = </a:t>
            </a:r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 smtClean="0">
                <a:solidFill>
                  <a:srgbClr val="0066CC"/>
                </a:solidFill>
              </a:rPr>
              <a:t>i=1:N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) 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	   ~ </a:t>
            </a:r>
            <a:r>
              <a:rPr lang="en-US" dirty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>
                <a:solidFill>
                  <a:srgbClr val="0066CC"/>
                </a:solidFill>
              </a:rPr>
              <a:t>i=1:N</a:t>
            </a:r>
            <a:r>
              <a:rPr lang="en-US" dirty="0">
                <a:solidFill>
                  <a:srgbClr val="0066CC"/>
                </a:solidFill>
              </a:rPr>
              <a:t> P(</a:t>
            </a:r>
            <a:r>
              <a:rPr lang="en-US" dirty="0" err="1">
                <a:solidFill>
                  <a:srgbClr val="0066CC"/>
                </a:solidFill>
              </a:rPr>
              <a:t>X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)</a:t>
            </a:r>
          </a:p>
          <a:p>
            <a:endParaRPr lang="en-US" dirty="0">
              <a:solidFill>
                <a:srgbClr val="0066CC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5121891" y="1987846"/>
              <a:ext cx="3869709" cy="3469026"/>
              <a:chOff x="4893291" y="1347719"/>
              <a:chExt cx="4136409" cy="352453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893291" y="3272051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1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Chocolate </a:t>
                </a:r>
                <a:endParaRPr lang="en-US" sz="1600" b="1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353300" y="3276600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2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Life length</a:t>
                </a:r>
                <a:endParaRPr lang="en-US" sz="1600" b="1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6982906" y="2151230"/>
                <a:ext cx="990600" cy="120157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068506" y="1347719"/>
                <a:ext cx="1676400" cy="159565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y = gender</a:t>
                </a:r>
                <a:endParaRPr lang="en-US" sz="1600" b="1" dirty="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5992306" y="2752015"/>
                <a:ext cx="381000" cy="60078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6073472" y="1646872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Class prior: P(Y=y)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1715" y="3582324"/>
              <a:ext cx="1584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Data likelihood</a:t>
              </a:r>
            </a:p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P(X=</a:t>
              </a:r>
              <a:r>
                <a:rPr lang="en-US" b="1" dirty="0" err="1" smtClean="0">
                  <a:solidFill>
                    <a:srgbClr val="0066CC"/>
                  </a:solidFill>
                </a:rPr>
                <a:t>x</a:t>
              </a:r>
              <a:r>
                <a:rPr lang="en-US" dirty="0" err="1" smtClean="0">
                  <a:solidFill>
                    <a:srgbClr val="0066CC"/>
                  </a:solidFill>
                </a:rPr>
                <a:t>|Y</a:t>
              </a:r>
              <a:r>
                <a:rPr lang="en-US" dirty="0" smtClean="0">
                  <a:solidFill>
                    <a:srgbClr val="0066CC"/>
                  </a:solidFill>
                </a:rPr>
                <a:t>=y</a:t>
              </a:r>
              <a:r>
                <a:rPr lang="en-US" dirty="0">
                  <a:solidFill>
                    <a:srgbClr val="0066CC"/>
                  </a:solidFill>
                </a:rPr>
                <a:t>)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334000" y="2886863"/>
            <a:ext cx="3376730" cy="1011238"/>
            <a:chOff x="5334000" y="2886863"/>
            <a:chExt cx="3376730" cy="1011238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5867399" y="324325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207444" y="322392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334000" y="290432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1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2885" y="288686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2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6006140" y="330493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  <a:latin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87" name="Rectangle 86"/>
          <p:cNvSpPr/>
          <p:nvPr/>
        </p:nvSpPr>
        <p:spPr>
          <a:xfrm>
            <a:off x="7682885" y="327660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  <a:latin typeface="Symbol" panose="05050102010706020507" pitchFamily="18" charset="2"/>
              </a:rPr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2357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/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62364" y="2886863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215178" y="286455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592230" y="573324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532171" y="6025417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410200" y="5733871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</a:t>
            </a:r>
            <a:r>
              <a:rPr lang="en-US" dirty="0" smtClean="0">
                <a:solidFill>
                  <a:srgbClr val="0066CC"/>
                </a:solidFill>
              </a:rPr>
              <a:t>) </a:t>
            </a:r>
            <a:r>
              <a:rPr lang="en-US" dirty="0">
                <a:solidFill>
                  <a:srgbClr val="0066CC"/>
                </a:solidFill>
              </a:rPr>
              <a:t>~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altLang="en-US" dirty="0" err="1" smtClean="0">
                <a:solidFill>
                  <a:srgbClr val="0066CC"/>
                </a:solidFill>
              </a:rPr>
              <a:t>exp</a:t>
            </a:r>
            <a:r>
              <a:rPr lang="en-US" altLang="en-US" dirty="0">
                <a:solidFill>
                  <a:srgbClr val="0066CC"/>
                </a:solidFill>
              </a:rPr>
              <a:t>(- </a:t>
            </a:r>
            <a:r>
              <a:rPr lang="en-US" dirty="0">
                <a:solidFill>
                  <a:srgbClr val="0066CC"/>
                </a:solidFill>
              </a:rPr>
              <a:t>∑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baseline="-25000" dirty="0">
                <a:solidFill>
                  <a:srgbClr val="0066CC"/>
                </a:solidFill>
              </a:rPr>
              <a:t>=1:N</a:t>
            </a:r>
            <a:r>
              <a:rPr lang="en-US" dirty="0">
                <a:solidFill>
                  <a:srgbClr val="0066CC"/>
                </a:solidFill>
              </a:rPr>
              <a:t> 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66CC"/>
                </a:solidFill>
              </a:rPr>
              <a:t>	   = </a:t>
            </a:r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 smtClean="0">
                <a:solidFill>
                  <a:srgbClr val="0066CC"/>
                </a:solidFill>
              </a:rPr>
              <a:t>i=1:N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) 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	   ~ </a:t>
            </a:r>
            <a:r>
              <a:rPr lang="en-US" dirty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>
                <a:solidFill>
                  <a:srgbClr val="0066CC"/>
                </a:solidFill>
              </a:rPr>
              <a:t>i=1:N</a:t>
            </a:r>
            <a:r>
              <a:rPr lang="en-US" dirty="0">
                <a:solidFill>
                  <a:srgbClr val="0066CC"/>
                </a:solidFill>
              </a:rPr>
              <a:t> P(</a:t>
            </a:r>
            <a:r>
              <a:rPr lang="en-US" dirty="0" err="1">
                <a:solidFill>
                  <a:srgbClr val="0066CC"/>
                </a:solidFill>
              </a:rPr>
              <a:t>X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)</a:t>
            </a:r>
          </a:p>
          <a:p>
            <a:endParaRPr lang="en-US" dirty="0">
              <a:solidFill>
                <a:srgbClr val="0066CC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5121891" y="1987846"/>
              <a:ext cx="3869709" cy="3469026"/>
              <a:chOff x="4893291" y="1347719"/>
              <a:chExt cx="4136409" cy="352453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893291" y="3272051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1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Chocolate </a:t>
                </a:r>
                <a:endParaRPr lang="en-US" sz="1600" b="1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353300" y="3276600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2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Life length</a:t>
                </a:r>
                <a:endParaRPr lang="en-US" sz="1600" b="1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6982906" y="2151230"/>
                <a:ext cx="990600" cy="120157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068506" y="1347719"/>
                <a:ext cx="1676400" cy="159565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y = gender</a:t>
                </a:r>
                <a:endParaRPr lang="en-US" sz="1600" b="1" dirty="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5992306" y="2752015"/>
                <a:ext cx="381000" cy="60078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6073472" y="1646872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Class prior: P(Y=y)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1715" y="3582324"/>
              <a:ext cx="1584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Data likelihood</a:t>
              </a:r>
            </a:p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P(X=</a:t>
              </a:r>
              <a:r>
                <a:rPr lang="en-US" b="1" dirty="0" err="1" smtClean="0">
                  <a:solidFill>
                    <a:srgbClr val="0066CC"/>
                  </a:solidFill>
                </a:rPr>
                <a:t>x</a:t>
              </a:r>
              <a:r>
                <a:rPr lang="en-US" dirty="0" err="1" smtClean="0">
                  <a:solidFill>
                    <a:srgbClr val="0066CC"/>
                  </a:solidFill>
                </a:rPr>
                <a:t>|Y</a:t>
              </a:r>
              <a:r>
                <a:rPr lang="en-US" dirty="0" smtClean="0">
                  <a:solidFill>
                    <a:srgbClr val="0066CC"/>
                  </a:solidFill>
                </a:rPr>
                <a:t>=y</a:t>
              </a:r>
              <a:r>
                <a:rPr lang="en-US" dirty="0">
                  <a:solidFill>
                    <a:srgbClr val="0066CC"/>
                  </a:solidFill>
                </a:rPr>
                <a:t>)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334000" y="2886863"/>
            <a:ext cx="3376730" cy="1011238"/>
            <a:chOff x="5334000" y="2886863"/>
            <a:chExt cx="3376730" cy="1011238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5867399" y="324325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207444" y="322392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334000" y="290432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1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2885" y="288686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2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sp>
        <p:nvSpPr>
          <p:cNvPr id="92" name="Rectangle 50"/>
          <p:cNvSpPr>
            <a:spLocks noChangeArrowheads="1"/>
          </p:cNvSpPr>
          <p:nvPr/>
        </p:nvSpPr>
        <p:spPr bwMode="auto">
          <a:xfrm>
            <a:off x="459668" y="1537488"/>
            <a:ext cx="4440238" cy="4060825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97"/>
          <p:cNvSpPr>
            <a:spLocks noChangeShapeType="1"/>
          </p:cNvSpPr>
          <p:nvPr/>
        </p:nvSpPr>
        <p:spPr bwMode="auto">
          <a:xfrm flipV="1">
            <a:off x="562856" y="5522113"/>
            <a:ext cx="4330700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Line 98"/>
          <p:cNvSpPr>
            <a:spLocks noChangeShapeType="1"/>
          </p:cNvSpPr>
          <p:nvPr/>
        </p:nvSpPr>
        <p:spPr bwMode="auto">
          <a:xfrm flipV="1">
            <a:off x="556506" y="1600988"/>
            <a:ext cx="0" cy="3943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Oval 104"/>
          <p:cNvSpPr>
            <a:spLocks noChangeArrowheads="1"/>
          </p:cNvSpPr>
          <p:nvPr/>
        </p:nvSpPr>
        <p:spPr bwMode="auto">
          <a:xfrm>
            <a:off x="4188706" y="2612226"/>
            <a:ext cx="123825" cy="131763"/>
          </a:xfrm>
          <a:prstGeom prst="ellipse">
            <a:avLst/>
          </a:prstGeom>
          <a:solidFill>
            <a:srgbClr val="FFFFFF"/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105"/>
          <p:cNvSpPr>
            <a:spLocks/>
          </p:cNvSpPr>
          <p:nvPr/>
        </p:nvSpPr>
        <p:spPr bwMode="auto">
          <a:xfrm flipV="1">
            <a:off x="4188706" y="2840826"/>
            <a:ext cx="155575" cy="15716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8575" cap="rnd">
            <a:solidFill>
              <a:srgbClr val="99CC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Text Box 110"/>
          <p:cNvSpPr txBox="1">
            <a:spLocks noChangeArrowheads="1"/>
          </p:cNvSpPr>
          <p:nvPr/>
        </p:nvSpPr>
        <p:spPr bwMode="auto">
          <a:xfrm>
            <a:off x="4393494" y="2523326"/>
            <a:ext cx="330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/>
              <a:t>y</a:t>
            </a:r>
            <a:endParaRPr lang="en-US" altLang="en-US" sz="2400" b="1" baseline="-25000" dirty="0"/>
          </a:p>
        </p:txBody>
      </p:sp>
      <p:sp>
        <p:nvSpPr>
          <p:cNvPr id="137" name="Text Box 105"/>
          <p:cNvSpPr txBox="1">
            <a:spLocks noChangeArrowheads="1"/>
          </p:cNvSpPr>
          <p:nvPr/>
        </p:nvSpPr>
        <p:spPr bwMode="auto">
          <a:xfrm>
            <a:off x="1295400" y="506491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138" name="Text Box 107"/>
          <p:cNvSpPr txBox="1">
            <a:spLocks noChangeArrowheads="1"/>
          </p:cNvSpPr>
          <p:nvPr/>
        </p:nvSpPr>
        <p:spPr bwMode="auto">
          <a:xfrm>
            <a:off x="2895600" y="2413788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139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0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4" name="Oval 54"/>
          <p:cNvSpPr>
            <a:spLocks noChangeArrowheads="1"/>
          </p:cNvSpPr>
          <p:nvPr/>
        </p:nvSpPr>
        <p:spPr bwMode="auto">
          <a:xfrm>
            <a:off x="2077060" y="5152226"/>
            <a:ext cx="216407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Oval 55"/>
          <p:cNvSpPr>
            <a:spLocks noChangeArrowheads="1"/>
          </p:cNvSpPr>
          <p:nvPr/>
        </p:nvSpPr>
        <p:spPr bwMode="auto">
          <a:xfrm>
            <a:off x="2025757" y="491568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Oval 56"/>
          <p:cNvSpPr>
            <a:spLocks noChangeArrowheads="1"/>
          </p:cNvSpPr>
          <p:nvPr/>
        </p:nvSpPr>
        <p:spPr bwMode="auto">
          <a:xfrm>
            <a:off x="2184564" y="4874413"/>
            <a:ext cx="214605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Oval 57"/>
          <p:cNvSpPr>
            <a:spLocks noChangeArrowheads="1"/>
          </p:cNvSpPr>
          <p:nvPr/>
        </p:nvSpPr>
        <p:spPr bwMode="auto">
          <a:xfrm>
            <a:off x="1909740" y="4861713"/>
            <a:ext cx="214605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Oval 58"/>
          <p:cNvSpPr>
            <a:spLocks noChangeArrowheads="1"/>
          </p:cNvSpPr>
          <p:nvPr/>
        </p:nvSpPr>
        <p:spPr bwMode="auto">
          <a:xfrm>
            <a:off x="1871587" y="4512463"/>
            <a:ext cx="218211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Oval 59"/>
          <p:cNvSpPr>
            <a:spLocks noChangeArrowheads="1"/>
          </p:cNvSpPr>
          <p:nvPr/>
        </p:nvSpPr>
        <p:spPr bwMode="auto">
          <a:xfrm>
            <a:off x="1902009" y="415368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Oval 60"/>
          <p:cNvSpPr>
            <a:spLocks noChangeArrowheads="1"/>
          </p:cNvSpPr>
          <p:nvPr/>
        </p:nvSpPr>
        <p:spPr bwMode="auto">
          <a:xfrm>
            <a:off x="2210861" y="4136226"/>
            <a:ext cx="214605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Oval 61"/>
          <p:cNvSpPr>
            <a:spLocks noChangeArrowheads="1"/>
          </p:cNvSpPr>
          <p:nvPr/>
        </p:nvSpPr>
        <p:spPr bwMode="auto">
          <a:xfrm>
            <a:off x="2159043" y="4568026"/>
            <a:ext cx="216407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Oval 62"/>
          <p:cNvSpPr>
            <a:spLocks noChangeArrowheads="1"/>
          </p:cNvSpPr>
          <p:nvPr/>
        </p:nvSpPr>
        <p:spPr bwMode="auto">
          <a:xfrm>
            <a:off x="2280985" y="3856826"/>
            <a:ext cx="214605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Oval 63"/>
          <p:cNvSpPr>
            <a:spLocks noChangeArrowheads="1"/>
          </p:cNvSpPr>
          <p:nvPr/>
        </p:nvSpPr>
        <p:spPr bwMode="auto">
          <a:xfrm>
            <a:off x="2319401" y="4452138"/>
            <a:ext cx="216407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Oval 64"/>
          <p:cNvSpPr>
            <a:spLocks noChangeArrowheads="1"/>
          </p:cNvSpPr>
          <p:nvPr/>
        </p:nvSpPr>
        <p:spPr bwMode="auto">
          <a:xfrm>
            <a:off x="2232770" y="3674263"/>
            <a:ext cx="209195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Oval 65"/>
          <p:cNvSpPr>
            <a:spLocks noChangeArrowheads="1"/>
          </p:cNvSpPr>
          <p:nvPr/>
        </p:nvSpPr>
        <p:spPr bwMode="auto">
          <a:xfrm>
            <a:off x="2084794" y="4139401"/>
            <a:ext cx="216407" cy="207963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Oval 66"/>
          <p:cNvSpPr>
            <a:spLocks noChangeArrowheads="1"/>
          </p:cNvSpPr>
          <p:nvPr/>
        </p:nvSpPr>
        <p:spPr bwMode="auto">
          <a:xfrm>
            <a:off x="2065460" y="3793326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Freeform 67"/>
          <p:cNvSpPr>
            <a:spLocks/>
          </p:cNvSpPr>
          <p:nvPr/>
        </p:nvSpPr>
        <p:spPr bwMode="auto">
          <a:xfrm flipV="1">
            <a:off x="2234619" y="3909213"/>
            <a:ext cx="272315" cy="254000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" name="Freeform 68"/>
          <p:cNvSpPr>
            <a:spLocks/>
          </p:cNvSpPr>
          <p:nvPr/>
        </p:nvSpPr>
        <p:spPr bwMode="auto">
          <a:xfrm flipV="1">
            <a:off x="2577505" y="3650450"/>
            <a:ext cx="272315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69"/>
          <p:cNvSpPr>
            <a:spLocks/>
          </p:cNvSpPr>
          <p:nvPr/>
        </p:nvSpPr>
        <p:spPr bwMode="auto">
          <a:xfrm flipV="1">
            <a:off x="2427976" y="3767925"/>
            <a:ext cx="27231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Freeform 70"/>
          <p:cNvSpPr>
            <a:spLocks/>
          </p:cNvSpPr>
          <p:nvPr/>
        </p:nvSpPr>
        <p:spPr bwMode="auto">
          <a:xfrm flipV="1">
            <a:off x="2316087" y="3055137"/>
            <a:ext cx="272315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71"/>
          <p:cNvSpPr>
            <a:spLocks/>
          </p:cNvSpPr>
          <p:nvPr/>
        </p:nvSpPr>
        <p:spPr bwMode="auto">
          <a:xfrm flipV="1">
            <a:off x="2501458" y="3182137"/>
            <a:ext cx="277722" cy="2571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72"/>
          <p:cNvSpPr>
            <a:spLocks/>
          </p:cNvSpPr>
          <p:nvPr/>
        </p:nvSpPr>
        <p:spPr bwMode="auto">
          <a:xfrm flipV="1">
            <a:off x="2324855" y="2869400"/>
            <a:ext cx="275921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Freeform 73"/>
          <p:cNvSpPr>
            <a:spLocks/>
          </p:cNvSpPr>
          <p:nvPr/>
        </p:nvSpPr>
        <p:spPr bwMode="auto">
          <a:xfrm flipV="1">
            <a:off x="2324337" y="3583775"/>
            <a:ext cx="272315" cy="25082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" name="Freeform 74"/>
          <p:cNvSpPr>
            <a:spLocks/>
          </p:cNvSpPr>
          <p:nvPr/>
        </p:nvSpPr>
        <p:spPr bwMode="auto">
          <a:xfrm flipV="1">
            <a:off x="2353727" y="3158325"/>
            <a:ext cx="272315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5" name="Freeform 75"/>
          <p:cNvSpPr>
            <a:spLocks/>
          </p:cNvSpPr>
          <p:nvPr/>
        </p:nvSpPr>
        <p:spPr bwMode="auto">
          <a:xfrm flipV="1">
            <a:off x="2174035" y="2924962"/>
            <a:ext cx="270510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6" name="Freeform 76"/>
          <p:cNvSpPr>
            <a:spLocks/>
          </p:cNvSpPr>
          <p:nvPr/>
        </p:nvSpPr>
        <p:spPr bwMode="auto">
          <a:xfrm flipV="1">
            <a:off x="2279739" y="2702712"/>
            <a:ext cx="274116" cy="25241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Freeform 77"/>
          <p:cNvSpPr>
            <a:spLocks/>
          </p:cNvSpPr>
          <p:nvPr/>
        </p:nvSpPr>
        <p:spPr bwMode="auto">
          <a:xfrm flipV="1">
            <a:off x="2470517" y="2488400"/>
            <a:ext cx="274116" cy="2571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Freeform 78"/>
          <p:cNvSpPr>
            <a:spLocks/>
          </p:cNvSpPr>
          <p:nvPr/>
        </p:nvSpPr>
        <p:spPr bwMode="auto">
          <a:xfrm flipV="1">
            <a:off x="2277931" y="3345651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Freeform 79"/>
          <p:cNvSpPr>
            <a:spLocks/>
          </p:cNvSpPr>
          <p:nvPr/>
        </p:nvSpPr>
        <p:spPr bwMode="auto">
          <a:xfrm flipV="1">
            <a:off x="2585498" y="2777326"/>
            <a:ext cx="270510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Oval 80"/>
          <p:cNvSpPr>
            <a:spLocks noChangeArrowheads="1"/>
          </p:cNvSpPr>
          <p:nvPr/>
        </p:nvSpPr>
        <p:spPr bwMode="auto">
          <a:xfrm>
            <a:off x="1968523" y="4341013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Oval 81"/>
          <p:cNvSpPr>
            <a:spLocks noChangeArrowheads="1"/>
          </p:cNvSpPr>
          <p:nvPr/>
        </p:nvSpPr>
        <p:spPr bwMode="auto">
          <a:xfrm>
            <a:off x="1915415" y="3820313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Oval 82"/>
          <p:cNvSpPr>
            <a:spLocks noChangeArrowheads="1"/>
          </p:cNvSpPr>
          <p:nvPr/>
        </p:nvSpPr>
        <p:spPr bwMode="auto">
          <a:xfrm>
            <a:off x="2247473" y="4863301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Oval 83"/>
          <p:cNvSpPr>
            <a:spLocks noChangeArrowheads="1"/>
          </p:cNvSpPr>
          <p:nvPr/>
        </p:nvSpPr>
        <p:spPr bwMode="auto">
          <a:xfrm>
            <a:off x="2035038" y="4487063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Oval 84"/>
          <p:cNvSpPr>
            <a:spLocks noChangeArrowheads="1"/>
          </p:cNvSpPr>
          <p:nvPr/>
        </p:nvSpPr>
        <p:spPr bwMode="auto">
          <a:xfrm>
            <a:off x="2088147" y="429973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" name="Oval 85"/>
          <p:cNvSpPr>
            <a:spLocks noChangeArrowheads="1"/>
          </p:cNvSpPr>
          <p:nvPr/>
        </p:nvSpPr>
        <p:spPr bwMode="auto">
          <a:xfrm>
            <a:off x="2074741" y="4548976"/>
            <a:ext cx="218211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6" name="Oval 86"/>
          <p:cNvSpPr>
            <a:spLocks noChangeArrowheads="1"/>
          </p:cNvSpPr>
          <p:nvPr/>
        </p:nvSpPr>
        <p:spPr bwMode="auto">
          <a:xfrm>
            <a:off x="1968523" y="4674388"/>
            <a:ext cx="218211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7" name="Oval 87"/>
          <p:cNvSpPr>
            <a:spLocks noChangeArrowheads="1"/>
          </p:cNvSpPr>
          <p:nvPr/>
        </p:nvSpPr>
        <p:spPr bwMode="auto">
          <a:xfrm>
            <a:off x="2014929" y="415368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88"/>
          <p:cNvSpPr>
            <a:spLocks/>
          </p:cNvSpPr>
          <p:nvPr/>
        </p:nvSpPr>
        <p:spPr bwMode="auto">
          <a:xfrm flipV="1">
            <a:off x="2437257" y="3115463"/>
            <a:ext cx="272315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89"/>
          <p:cNvSpPr>
            <a:spLocks/>
          </p:cNvSpPr>
          <p:nvPr/>
        </p:nvSpPr>
        <p:spPr bwMode="auto">
          <a:xfrm flipV="1">
            <a:off x="2410445" y="2886863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Freeform 90"/>
          <p:cNvSpPr>
            <a:spLocks/>
          </p:cNvSpPr>
          <p:nvPr/>
        </p:nvSpPr>
        <p:spPr bwMode="auto">
          <a:xfrm flipV="1">
            <a:off x="2463554" y="3366288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1" name="Freeform 91"/>
          <p:cNvSpPr>
            <a:spLocks/>
          </p:cNvSpPr>
          <p:nvPr/>
        </p:nvSpPr>
        <p:spPr bwMode="auto">
          <a:xfrm flipV="1">
            <a:off x="2417148" y="3471063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Freeform 92"/>
          <p:cNvSpPr>
            <a:spLocks/>
          </p:cNvSpPr>
          <p:nvPr/>
        </p:nvSpPr>
        <p:spPr bwMode="auto">
          <a:xfrm flipV="1">
            <a:off x="2555079" y="2969413"/>
            <a:ext cx="274116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Freeform 93"/>
          <p:cNvSpPr>
            <a:spLocks/>
          </p:cNvSpPr>
          <p:nvPr/>
        </p:nvSpPr>
        <p:spPr bwMode="auto">
          <a:xfrm flipV="1">
            <a:off x="2583177" y="3366288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Freeform 94"/>
          <p:cNvSpPr>
            <a:spLocks/>
          </p:cNvSpPr>
          <p:nvPr/>
        </p:nvSpPr>
        <p:spPr bwMode="auto">
          <a:xfrm flipV="1">
            <a:off x="2523365" y="3720301"/>
            <a:ext cx="272315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2000944" y="3117988"/>
            <a:ext cx="773054" cy="1543700"/>
            <a:chOff x="2342357" y="3117988"/>
            <a:chExt cx="680507" cy="1543700"/>
          </a:xfrm>
        </p:grpSpPr>
        <p:sp>
          <p:nvSpPr>
            <p:cNvPr id="142" name="Oval 84"/>
            <p:cNvSpPr>
              <a:spLocks noChangeArrowheads="1"/>
            </p:cNvSpPr>
            <p:nvPr/>
          </p:nvSpPr>
          <p:spPr bwMode="auto">
            <a:xfrm>
              <a:off x="2342357" y="4327190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88"/>
            <p:cNvSpPr>
              <a:spLocks/>
            </p:cNvSpPr>
            <p:nvPr/>
          </p:nvSpPr>
          <p:spPr bwMode="auto">
            <a:xfrm flipV="1">
              <a:off x="2593778" y="3117988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6006140" y="330493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  <a:latin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145" name="Rectangle 144"/>
          <p:cNvSpPr/>
          <p:nvPr/>
        </p:nvSpPr>
        <p:spPr>
          <a:xfrm>
            <a:off x="7682885" y="327660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  <a:latin typeface="Symbol" panose="05050102010706020507" pitchFamily="18" charset="2"/>
              </a:rPr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618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val 251"/>
          <p:cNvSpPr/>
          <p:nvPr/>
        </p:nvSpPr>
        <p:spPr>
          <a:xfrm>
            <a:off x="1395288" y="5953125"/>
            <a:ext cx="2359992" cy="8817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/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570515" y="5707917"/>
            <a:ext cx="900284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105400" y="6138579"/>
            <a:ext cx="396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18" charset="0"/>
              </a:rPr>
              <a:t>P(X=</a:t>
            </a:r>
            <a:r>
              <a:rPr lang="en-US" sz="2000" b="1" dirty="0" err="1">
                <a:latin typeface="Times" pitchFamily="18" charset="0"/>
              </a:rPr>
              <a:t>x</a:t>
            </a:r>
            <a:r>
              <a:rPr lang="en-US" sz="2000" dirty="0" err="1">
                <a:latin typeface="Times" pitchFamily="18" charset="0"/>
              </a:rPr>
              <a:t>|Y</a:t>
            </a:r>
            <a:r>
              <a:rPr lang="en-US" sz="2000" dirty="0">
                <a:latin typeface="Times" pitchFamily="18" charset="0"/>
              </a:rPr>
              <a:t>=y</a:t>
            </a:r>
            <a:r>
              <a:rPr lang="en-US" sz="2000" dirty="0" smtClean="0">
                <a:latin typeface="Times" pitchFamily="18" charset="0"/>
              </a:rPr>
              <a:t>) </a:t>
            </a:r>
            <a:r>
              <a:rPr lang="en-US" sz="2000" b="1" dirty="0" smtClean="0">
                <a:latin typeface="Times" pitchFamily="18" charset="0"/>
              </a:rPr>
              <a:t>~</a:t>
            </a:r>
            <a:r>
              <a:rPr lang="en-US" sz="2000" dirty="0" smtClean="0">
                <a:latin typeface="Times" pitchFamily="18" charset="0"/>
              </a:rPr>
              <a:t> </a:t>
            </a:r>
            <a:endParaRPr lang="en-US" sz="2000" dirty="0">
              <a:latin typeface="Times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5121891" y="1987846"/>
              <a:ext cx="3869709" cy="3469026"/>
              <a:chOff x="4893291" y="1347719"/>
              <a:chExt cx="4136409" cy="352453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893291" y="3272051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1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Chocolate </a:t>
                </a:r>
                <a:endParaRPr lang="en-US" sz="1600" b="1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353300" y="3276600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2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Life length</a:t>
                </a:r>
                <a:endParaRPr lang="en-US" sz="1600" b="1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6982906" y="2151230"/>
                <a:ext cx="990600" cy="120157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068506" y="1347719"/>
                <a:ext cx="1676400" cy="159565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y = gender</a:t>
                </a:r>
                <a:endParaRPr lang="en-US" sz="1600" b="1" dirty="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5992306" y="2752015"/>
                <a:ext cx="381000" cy="60078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6073472" y="1646872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Class prior: P(Y=y)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1715" y="3582324"/>
              <a:ext cx="1584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Data likelihood</a:t>
              </a:r>
            </a:p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P(X=</a:t>
              </a:r>
              <a:r>
                <a:rPr lang="en-US" b="1" dirty="0" err="1" smtClean="0">
                  <a:solidFill>
                    <a:srgbClr val="0066CC"/>
                  </a:solidFill>
                </a:rPr>
                <a:t>x</a:t>
              </a:r>
              <a:r>
                <a:rPr lang="en-US" dirty="0" err="1" smtClean="0">
                  <a:solidFill>
                    <a:srgbClr val="0066CC"/>
                  </a:solidFill>
                </a:rPr>
                <a:t>|Y</a:t>
              </a:r>
              <a:r>
                <a:rPr lang="en-US" dirty="0" smtClean="0">
                  <a:solidFill>
                    <a:srgbClr val="0066CC"/>
                  </a:solidFill>
                </a:rPr>
                <a:t>=y</a:t>
              </a:r>
              <a:r>
                <a:rPr lang="en-US" dirty="0">
                  <a:solidFill>
                    <a:srgbClr val="0066CC"/>
                  </a:solidFill>
                </a:rPr>
                <a:t>)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558377" y="5226874"/>
            <a:ext cx="1094585" cy="869126"/>
            <a:chOff x="6558377" y="5226874"/>
            <a:chExt cx="1094585" cy="869126"/>
          </a:xfrm>
        </p:grpSpPr>
        <p:cxnSp>
          <p:nvCxnSpPr>
            <p:cNvPr id="77" name="Straight Arrow Connector 76"/>
            <p:cNvCxnSpPr>
              <a:endCxn id="57" idx="3"/>
            </p:cNvCxnSpPr>
            <p:nvPr/>
          </p:nvCxnSpPr>
          <p:spPr>
            <a:xfrm flipV="1">
              <a:off x="7220123" y="5226874"/>
              <a:ext cx="432839" cy="52622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6558377" y="5726668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sp>
        <p:nvSpPr>
          <p:cNvPr id="198" name="Rectangle 50"/>
          <p:cNvSpPr>
            <a:spLocks noChangeArrowheads="1"/>
          </p:cNvSpPr>
          <p:nvPr/>
        </p:nvSpPr>
        <p:spPr bwMode="auto">
          <a:xfrm>
            <a:off x="459668" y="1537488"/>
            <a:ext cx="4440238" cy="4060825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97"/>
          <p:cNvSpPr>
            <a:spLocks noChangeShapeType="1"/>
          </p:cNvSpPr>
          <p:nvPr/>
        </p:nvSpPr>
        <p:spPr bwMode="auto">
          <a:xfrm flipV="1">
            <a:off x="562856" y="5522113"/>
            <a:ext cx="4330700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" name="Line 98"/>
          <p:cNvSpPr>
            <a:spLocks noChangeShapeType="1"/>
          </p:cNvSpPr>
          <p:nvPr/>
        </p:nvSpPr>
        <p:spPr bwMode="auto">
          <a:xfrm flipV="1">
            <a:off x="556506" y="1600988"/>
            <a:ext cx="0" cy="3943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" name="Oval 104"/>
          <p:cNvSpPr>
            <a:spLocks noChangeArrowheads="1"/>
          </p:cNvSpPr>
          <p:nvPr/>
        </p:nvSpPr>
        <p:spPr bwMode="auto">
          <a:xfrm>
            <a:off x="4188706" y="2612226"/>
            <a:ext cx="123825" cy="131763"/>
          </a:xfrm>
          <a:prstGeom prst="ellipse">
            <a:avLst/>
          </a:prstGeom>
          <a:solidFill>
            <a:srgbClr val="FFFFFF"/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Freeform 105"/>
          <p:cNvSpPr>
            <a:spLocks/>
          </p:cNvSpPr>
          <p:nvPr/>
        </p:nvSpPr>
        <p:spPr bwMode="auto">
          <a:xfrm flipV="1">
            <a:off x="4188706" y="2840826"/>
            <a:ext cx="155575" cy="15716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8575" cap="rnd">
            <a:solidFill>
              <a:srgbClr val="99CC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3" name="Text Box 110"/>
          <p:cNvSpPr txBox="1">
            <a:spLocks noChangeArrowheads="1"/>
          </p:cNvSpPr>
          <p:nvPr/>
        </p:nvSpPr>
        <p:spPr bwMode="auto">
          <a:xfrm>
            <a:off x="4393494" y="2523326"/>
            <a:ext cx="330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/>
              <a:t>y</a:t>
            </a:r>
            <a:endParaRPr lang="en-US" altLang="en-US" sz="2400" b="1" baseline="-25000" dirty="0"/>
          </a:p>
        </p:txBody>
      </p:sp>
      <p:sp>
        <p:nvSpPr>
          <p:cNvPr id="204" name="Text Box 105"/>
          <p:cNvSpPr txBox="1">
            <a:spLocks noChangeArrowheads="1"/>
          </p:cNvSpPr>
          <p:nvPr/>
        </p:nvSpPr>
        <p:spPr bwMode="auto">
          <a:xfrm>
            <a:off x="1295400" y="506491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205" name="Text Box 107"/>
          <p:cNvSpPr txBox="1">
            <a:spLocks noChangeArrowheads="1"/>
          </p:cNvSpPr>
          <p:nvPr/>
        </p:nvSpPr>
        <p:spPr bwMode="auto">
          <a:xfrm>
            <a:off x="2895600" y="2413788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206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7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2610860">
            <a:off x="1931158" y="2339138"/>
            <a:ext cx="965317" cy="3038789"/>
            <a:chOff x="1871587" y="2488400"/>
            <a:chExt cx="984421" cy="2873376"/>
          </a:xfrm>
        </p:grpSpPr>
        <p:sp>
          <p:nvSpPr>
            <p:cNvPr id="208" name="Oval 54"/>
            <p:cNvSpPr>
              <a:spLocks noChangeArrowheads="1"/>
            </p:cNvSpPr>
            <p:nvPr/>
          </p:nvSpPr>
          <p:spPr bwMode="auto">
            <a:xfrm>
              <a:off x="2077060" y="5152226"/>
              <a:ext cx="216407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Oval 55"/>
            <p:cNvSpPr>
              <a:spLocks noChangeArrowheads="1"/>
            </p:cNvSpPr>
            <p:nvPr/>
          </p:nvSpPr>
          <p:spPr bwMode="auto">
            <a:xfrm>
              <a:off x="2025757" y="491568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Oval 56"/>
            <p:cNvSpPr>
              <a:spLocks noChangeArrowheads="1"/>
            </p:cNvSpPr>
            <p:nvPr/>
          </p:nvSpPr>
          <p:spPr bwMode="auto">
            <a:xfrm>
              <a:off x="2184564" y="4874413"/>
              <a:ext cx="214605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Oval 57"/>
            <p:cNvSpPr>
              <a:spLocks noChangeArrowheads="1"/>
            </p:cNvSpPr>
            <p:nvPr/>
          </p:nvSpPr>
          <p:spPr bwMode="auto">
            <a:xfrm>
              <a:off x="1909740" y="4861713"/>
              <a:ext cx="214605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Oval 58"/>
            <p:cNvSpPr>
              <a:spLocks noChangeArrowheads="1"/>
            </p:cNvSpPr>
            <p:nvPr/>
          </p:nvSpPr>
          <p:spPr bwMode="auto">
            <a:xfrm>
              <a:off x="1871587" y="4512463"/>
              <a:ext cx="218211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Oval 59"/>
            <p:cNvSpPr>
              <a:spLocks noChangeArrowheads="1"/>
            </p:cNvSpPr>
            <p:nvPr/>
          </p:nvSpPr>
          <p:spPr bwMode="auto">
            <a:xfrm>
              <a:off x="1902009" y="415368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Oval 60"/>
            <p:cNvSpPr>
              <a:spLocks noChangeArrowheads="1"/>
            </p:cNvSpPr>
            <p:nvPr/>
          </p:nvSpPr>
          <p:spPr bwMode="auto">
            <a:xfrm>
              <a:off x="2210861" y="4136226"/>
              <a:ext cx="214605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Oval 61"/>
            <p:cNvSpPr>
              <a:spLocks noChangeArrowheads="1"/>
            </p:cNvSpPr>
            <p:nvPr/>
          </p:nvSpPr>
          <p:spPr bwMode="auto">
            <a:xfrm>
              <a:off x="2159043" y="4568026"/>
              <a:ext cx="216407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Oval 62"/>
            <p:cNvSpPr>
              <a:spLocks noChangeArrowheads="1"/>
            </p:cNvSpPr>
            <p:nvPr/>
          </p:nvSpPr>
          <p:spPr bwMode="auto">
            <a:xfrm>
              <a:off x="2280985" y="3856826"/>
              <a:ext cx="214605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Oval 63"/>
            <p:cNvSpPr>
              <a:spLocks noChangeArrowheads="1"/>
            </p:cNvSpPr>
            <p:nvPr/>
          </p:nvSpPr>
          <p:spPr bwMode="auto">
            <a:xfrm>
              <a:off x="2319401" y="4452138"/>
              <a:ext cx="216407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Oval 64"/>
            <p:cNvSpPr>
              <a:spLocks noChangeArrowheads="1"/>
            </p:cNvSpPr>
            <p:nvPr/>
          </p:nvSpPr>
          <p:spPr bwMode="auto">
            <a:xfrm>
              <a:off x="2232770" y="3674263"/>
              <a:ext cx="209195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Oval 65"/>
            <p:cNvSpPr>
              <a:spLocks noChangeArrowheads="1"/>
            </p:cNvSpPr>
            <p:nvPr/>
          </p:nvSpPr>
          <p:spPr bwMode="auto">
            <a:xfrm>
              <a:off x="2084794" y="4139401"/>
              <a:ext cx="216407" cy="207963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Oval 66"/>
            <p:cNvSpPr>
              <a:spLocks noChangeArrowheads="1"/>
            </p:cNvSpPr>
            <p:nvPr/>
          </p:nvSpPr>
          <p:spPr bwMode="auto">
            <a:xfrm>
              <a:off x="2065460" y="3793326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67"/>
            <p:cNvSpPr>
              <a:spLocks/>
            </p:cNvSpPr>
            <p:nvPr/>
          </p:nvSpPr>
          <p:spPr bwMode="auto">
            <a:xfrm flipV="1">
              <a:off x="2234619" y="3909213"/>
              <a:ext cx="272315" cy="254000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68"/>
            <p:cNvSpPr>
              <a:spLocks/>
            </p:cNvSpPr>
            <p:nvPr/>
          </p:nvSpPr>
          <p:spPr bwMode="auto">
            <a:xfrm flipV="1">
              <a:off x="2577505" y="3650450"/>
              <a:ext cx="272315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69"/>
            <p:cNvSpPr>
              <a:spLocks/>
            </p:cNvSpPr>
            <p:nvPr/>
          </p:nvSpPr>
          <p:spPr bwMode="auto">
            <a:xfrm flipV="1">
              <a:off x="2427976" y="3767925"/>
              <a:ext cx="272315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70"/>
            <p:cNvSpPr>
              <a:spLocks/>
            </p:cNvSpPr>
            <p:nvPr/>
          </p:nvSpPr>
          <p:spPr bwMode="auto">
            <a:xfrm flipV="1">
              <a:off x="2316087" y="3055137"/>
              <a:ext cx="272315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71"/>
            <p:cNvSpPr>
              <a:spLocks/>
            </p:cNvSpPr>
            <p:nvPr/>
          </p:nvSpPr>
          <p:spPr bwMode="auto">
            <a:xfrm flipV="1">
              <a:off x="2501458" y="3182137"/>
              <a:ext cx="277722" cy="257175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72"/>
            <p:cNvSpPr>
              <a:spLocks/>
            </p:cNvSpPr>
            <p:nvPr/>
          </p:nvSpPr>
          <p:spPr bwMode="auto">
            <a:xfrm flipV="1">
              <a:off x="2324855" y="2869400"/>
              <a:ext cx="275921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73"/>
            <p:cNvSpPr>
              <a:spLocks/>
            </p:cNvSpPr>
            <p:nvPr/>
          </p:nvSpPr>
          <p:spPr bwMode="auto">
            <a:xfrm flipV="1">
              <a:off x="2324337" y="3583775"/>
              <a:ext cx="272315" cy="250825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74"/>
            <p:cNvSpPr>
              <a:spLocks/>
            </p:cNvSpPr>
            <p:nvPr/>
          </p:nvSpPr>
          <p:spPr bwMode="auto">
            <a:xfrm flipV="1">
              <a:off x="2353727" y="3158325"/>
              <a:ext cx="272315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75"/>
            <p:cNvSpPr>
              <a:spLocks/>
            </p:cNvSpPr>
            <p:nvPr/>
          </p:nvSpPr>
          <p:spPr bwMode="auto">
            <a:xfrm flipV="1">
              <a:off x="2174035" y="2924962"/>
              <a:ext cx="270510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76"/>
            <p:cNvSpPr>
              <a:spLocks/>
            </p:cNvSpPr>
            <p:nvPr/>
          </p:nvSpPr>
          <p:spPr bwMode="auto">
            <a:xfrm flipV="1">
              <a:off x="2279739" y="2702712"/>
              <a:ext cx="274116" cy="25241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77"/>
            <p:cNvSpPr>
              <a:spLocks/>
            </p:cNvSpPr>
            <p:nvPr/>
          </p:nvSpPr>
          <p:spPr bwMode="auto">
            <a:xfrm flipV="1">
              <a:off x="2470517" y="2488400"/>
              <a:ext cx="274116" cy="25717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78"/>
            <p:cNvSpPr>
              <a:spLocks/>
            </p:cNvSpPr>
            <p:nvPr/>
          </p:nvSpPr>
          <p:spPr bwMode="auto">
            <a:xfrm flipV="1">
              <a:off x="2277931" y="3345651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9"/>
            <p:cNvSpPr>
              <a:spLocks/>
            </p:cNvSpPr>
            <p:nvPr/>
          </p:nvSpPr>
          <p:spPr bwMode="auto">
            <a:xfrm flipV="1">
              <a:off x="2585498" y="2777326"/>
              <a:ext cx="270510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Oval 80"/>
            <p:cNvSpPr>
              <a:spLocks noChangeArrowheads="1"/>
            </p:cNvSpPr>
            <p:nvPr/>
          </p:nvSpPr>
          <p:spPr bwMode="auto">
            <a:xfrm>
              <a:off x="1968523" y="4341013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Oval 81"/>
            <p:cNvSpPr>
              <a:spLocks noChangeArrowheads="1"/>
            </p:cNvSpPr>
            <p:nvPr/>
          </p:nvSpPr>
          <p:spPr bwMode="auto">
            <a:xfrm>
              <a:off x="1915415" y="3820313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Oval 82"/>
            <p:cNvSpPr>
              <a:spLocks noChangeArrowheads="1"/>
            </p:cNvSpPr>
            <p:nvPr/>
          </p:nvSpPr>
          <p:spPr bwMode="auto">
            <a:xfrm>
              <a:off x="2247473" y="4863301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Oval 83"/>
            <p:cNvSpPr>
              <a:spLocks noChangeArrowheads="1"/>
            </p:cNvSpPr>
            <p:nvPr/>
          </p:nvSpPr>
          <p:spPr bwMode="auto">
            <a:xfrm>
              <a:off x="2035038" y="4487063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Oval 84"/>
            <p:cNvSpPr>
              <a:spLocks noChangeArrowheads="1"/>
            </p:cNvSpPr>
            <p:nvPr/>
          </p:nvSpPr>
          <p:spPr bwMode="auto">
            <a:xfrm>
              <a:off x="2088147" y="429973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Oval 85"/>
            <p:cNvSpPr>
              <a:spLocks noChangeArrowheads="1"/>
            </p:cNvSpPr>
            <p:nvPr/>
          </p:nvSpPr>
          <p:spPr bwMode="auto">
            <a:xfrm>
              <a:off x="2074741" y="4548976"/>
              <a:ext cx="218211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Oval 86"/>
            <p:cNvSpPr>
              <a:spLocks noChangeArrowheads="1"/>
            </p:cNvSpPr>
            <p:nvPr/>
          </p:nvSpPr>
          <p:spPr bwMode="auto">
            <a:xfrm>
              <a:off x="1968523" y="4674388"/>
              <a:ext cx="218211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Oval 87"/>
            <p:cNvSpPr>
              <a:spLocks noChangeArrowheads="1"/>
            </p:cNvSpPr>
            <p:nvPr/>
          </p:nvSpPr>
          <p:spPr bwMode="auto">
            <a:xfrm>
              <a:off x="2014929" y="415368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88"/>
            <p:cNvSpPr>
              <a:spLocks/>
            </p:cNvSpPr>
            <p:nvPr/>
          </p:nvSpPr>
          <p:spPr bwMode="auto">
            <a:xfrm flipV="1">
              <a:off x="2437257" y="3115463"/>
              <a:ext cx="272315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89"/>
            <p:cNvSpPr>
              <a:spLocks/>
            </p:cNvSpPr>
            <p:nvPr/>
          </p:nvSpPr>
          <p:spPr bwMode="auto">
            <a:xfrm flipV="1">
              <a:off x="2410445" y="2886863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90"/>
            <p:cNvSpPr>
              <a:spLocks/>
            </p:cNvSpPr>
            <p:nvPr/>
          </p:nvSpPr>
          <p:spPr bwMode="auto">
            <a:xfrm flipV="1">
              <a:off x="2463554" y="3366288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91"/>
            <p:cNvSpPr>
              <a:spLocks/>
            </p:cNvSpPr>
            <p:nvPr/>
          </p:nvSpPr>
          <p:spPr bwMode="auto">
            <a:xfrm flipV="1">
              <a:off x="2417148" y="3471063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92"/>
            <p:cNvSpPr>
              <a:spLocks/>
            </p:cNvSpPr>
            <p:nvPr/>
          </p:nvSpPr>
          <p:spPr bwMode="auto">
            <a:xfrm flipV="1">
              <a:off x="2555079" y="2969413"/>
              <a:ext cx="274116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93"/>
            <p:cNvSpPr>
              <a:spLocks/>
            </p:cNvSpPr>
            <p:nvPr/>
          </p:nvSpPr>
          <p:spPr bwMode="auto">
            <a:xfrm flipV="1">
              <a:off x="2583177" y="3366288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94"/>
            <p:cNvSpPr>
              <a:spLocks/>
            </p:cNvSpPr>
            <p:nvPr/>
          </p:nvSpPr>
          <p:spPr bwMode="auto">
            <a:xfrm flipV="1">
              <a:off x="2523365" y="3720301"/>
              <a:ext cx="272315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2000944" y="3117988"/>
              <a:ext cx="773054" cy="1543700"/>
              <a:chOff x="2342357" y="3117988"/>
              <a:chExt cx="680507" cy="1543700"/>
            </a:xfrm>
          </p:grpSpPr>
          <p:sp>
            <p:nvSpPr>
              <p:cNvPr id="250" name="Oval 84"/>
              <p:cNvSpPr>
                <a:spLocks noChangeArrowheads="1"/>
              </p:cNvSpPr>
              <p:nvPr/>
            </p:nvSpPr>
            <p:spPr bwMode="auto">
              <a:xfrm>
                <a:off x="2342357" y="4327190"/>
                <a:ext cx="343837" cy="334498"/>
              </a:xfrm>
              <a:prstGeom prst="ellipse">
                <a:avLst/>
              </a:prstGeom>
              <a:solidFill>
                <a:srgbClr val="FF0000"/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88"/>
              <p:cNvSpPr>
                <a:spLocks/>
              </p:cNvSpPr>
              <p:nvPr/>
            </p:nvSpPr>
            <p:spPr bwMode="auto">
              <a:xfrm flipV="1">
                <a:off x="2593778" y="3117988"/>
                <a:ext cx="429086" cy="407987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B050"/>
              </a:solidFill>
              <a:ln w="285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0" name="Straight Connector 9"/>
          <p:cNvCxnSpPr/>
          <p:nvPr/>
        </p:nvCxnSpPr>
        <p:spPr>
          <a:xfrm flipV="1">
            <a:off x="1878490" y="5953125"/>
            <a:ext cx="1061544" cy="828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6006140" y="330493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  <a:latin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254" name="Rectangle 253"/>
          <p:cNvSpPr/>
          <p:nvPr/>
        </p:nvSpPr>
        <p:spPr>
          <a:xfrm>
            <a:off x="7682885" y="327660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  <a:latin typeface="Symbol" panose="05050102010706020507" pitchFamily="18" charset="2"/>
              </a:rPr>
              <a:t>2</a:t>
            </a:r>
            <a:endParaRPr lang="en-US" baseline="-25000" dirty="0"/>
          </a:p>
        </p:txBody>
      </p:sp>
      <p:grpSp>
        <p:nvGrpSpPr>
          <p:cNvPr id="255" name="Group 254"/>
          <p:cNvGrpSpPr/>
          <p:nvPr/>
        </p:nvGrpSpPr>
        <p:grpSpPr>
          <a:xfrm>
            <a:off x="6690203" y="6057902"/>
            <a:ext cx="1901642" cy="495298"/>
            <a:chOff x="304800" y="4647761"/>
            <a:chExt cx="3599149" cy="724339"/>
          </a:xfrm>
        </p:grpSpPr>
        <p:pic>
          <p:nvPicPr>
            <p:cNvPr id="2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4724400"/>
              <a:ext cx="3486150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" name="Rectangle 256"/>
            <p:cNvSpPr/>
            <p:nvPr/>
          </p:nvSpPr>
          <p:spPr>
            <a:xfrm>
              <a:off x="1086822" y="4663342"/>
              <a:ext cx="695376" cy="585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aseline="30000" dirty="0"/>
                <a:t>[y]</a:t>
              </a:r>
              <a:endParaRPr lang="en-US" sz="2000" dirty="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208573" y="4647761"/>
              <a:ext cx="695376" cy="585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aseline="30000" dirty="0"/>
                <a:t>[y]</a:t>
              </a:r>
              <a:endParaRPr lang="en-US" sz="2000" dirty="0"/>
            </a:p>
          </p:txBody>
        </p:sp>
      </p:grpSp>
      <p:cxnSp>
        <p:nvCxnSpPr>
          <p:cNvPr id="259" name="Straight Arrow Connector 258"/>
          <p:cNvCxnSpPr/>
          <p:nvPr/>
        </p:nvCxnSpPr>
        <p:spPr>
          <a:xfrm flipH="1" flipV="1">
            <a:off x="6446321" y="5238861"/>
            <a:ext cx="411679" cy="4878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01" name="Rectangle 789"/>
          <p:cNvSpPr>
            <a:spLocks noChangeArrowheads="1"/>
          </p:cNvSpPr>
          <p:nvPr/>
        </p:nvSpPr>
        <p:spPr bwMode="auto">
          <a:xfrm>
            <a:off x="-2646363" y="5334000"/>
            <a:ext cx="47625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5" name="Rectangle 803"/>
          <p:cNvSpPr>
            <a:spLocks noChangeArrowheads="1"/>
          </p:cNvSpPr>
          <p:nvPr/>
        </p:nvSpPr>
        <p:spPr bwMode="auto">
          <a:xfrm>
            <a:off x="-1376363" y="5334000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7" name="Rectangle 805"/>
          <p:cNvSpPr>
            <a:spLocks noChangeArrowheads="1"/>
          </p:cNvSpPr>
          <p:nvPr/>
        </p:nvSpPr>
        <p:spPr bwMode="auto">
          <a:xfrm>
            <a:off x="-1190625" y="5334000"/>
            <a:ext cx="49212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9" name="Rectangle 807"/>
          <p:cNvSpPr>
            <a:spLocks noChangeArrowheads="1"/>
          </p:cNvSpPr>
          <p:nvPr/>
        </p:nvSpPr>
        <p:spPr bwMode="auto">
          <a:xfrm>
            <a:off x="-1011238" y="5334000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1" name="Rectangle 809"/>
          <p:cNvSpPr>
            <a:spLocks noChangeArrowheads="1"/>
          </p:cNvSpPr>
          <p:nvPr/>
        </p:nvSpPr>
        <p:spPr bwMode="auto">
          <a:xfrm>
            <a:off x="-2598738" y="5334000"/>
            <a:ext cx="57150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3" name="Rectangle 811"/>
          <p:cNvSpPr>
            <a:spLocks noChangeArrowheads="1"/>
          </p:cNvSpPr>
          <p:nvPr/>
        </p:nvSpPr>
        <p:spPr bwMode="auto">
          <a:xfrm>
            <a:off x="-2413000" y="5334000"/>
            <a:ext cx="4921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5" name="Rectangle 813"/>
          <p:cNvSpPr>
            <a:spLocks noChangeArrowheads="1"/>
          </p:cNvSpPr>
          <p:nvPr/>
        </p:nvSpPr>
        <p:spPr bwMode="auto">
          <a:xfrm>
            <a:off x="-2233613" y="5334000"/>
            <a:ext cx="55563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66" name="Rectangle 854"/>
          <p:cNvSpPr>
            <a:spLocks noChangeArrowheads="1"/>
          </p:cNvSpPr>
          <p:nvPr/>
        </p:nvSpPr>
        <p:spPr bwMode="auto">
          <a:xfrm>
            <a:off x="-3957638" y="3070225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68" name="Rectangle 856"/>
          <p:cNvSpPr>
            <a:spLocks noChangeArrowheads="1"/>
          </p:cNvSpPr>
          <p:nvPr/>
        </p:nvSpPr>
        <p:spPr bwMode="auto">
          <a:xfrm>
            <a:off x="-3763963" y="3070225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0" name="Rectangle 858"/>
          <p:cNvSpPr>
            <a:spLocks noChangeArrowheads="1"/>
          </p:cNvSpPr>
          <p:nvPr/>
        </p:nvSpPr>
        <p:spPr bwMode="auto">
          <a:xfrm>
            <a:off x="-3578225" y="3070225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2" name="Rectangle 860"/>
          <p:cNvSpPr>
            <a:spLocks noChangeArrowheads="1"/>
          </p:cNvSpPr>
          <p:nvPr/>
        </p:nvSpPr>
        <p:spPr bwMode="auto">
          <a:xfrm>
            <a:off x="-3382963" y="3070225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4" name="Rectangle 862"/>
          <p:cNvSpPr>
            <a:spLocks noChangeArrowheads="1"/>
          </p:cNvSpPr>
          <p:nvPr/>
        </p:nvSpPr>
        <p:spPr bwMode="auto">
          <a:xfrm>
            <a:off x="-5043488" y="3070225"/>
            <a:ext cx="57150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6" name="Rectangle 864"/>
          <p:cNvSpPr>
            <a:spLocks noChangeArrowheads="1"/>
          </p:cNvSpPr>
          <p:nvPr/>
        </p:nvSpPr>
        <p:spPr bwMode="auto">
          <a:xfrm>
            <a:off x="-4848225" y="3070225"/>
            <a:ext cx="5556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92" name="Rectangle 880"/>
          <p:cNvSpPr>
            <a:spLocks noChangeArrowheads="1"/>
          </p:cNvSpPr>
          <p:nvPr/>
        </p:nvSpPr>
        <p:spPr bwMode="auto">
          <a:xfrm>
            <a:off x="-3327400" y="3070225"/>
            <a:ext cx="4921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3903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Data sphering</a:t>
            </a:r>
            <a:endParaRPr lang="en-US" altLang="en-US" dirty="0"/>
          </a:p>
        </p:txBody>
      </p:sp>
      <p:sp>
        <p:nvSpPr>
          <p:cNvPr id="293937" name="Text Box 49"/>
          <p:cNvSpPr txBox="1">
            <a:spLocks noChangeArrowheads="1"/>
          </p:cNvSpPr>
          <p:nvPr/>
        </p:nvSpPr>
        <p:spPr bwMode="auto">
          <a:xfrm>
            <a:off x="7602538" y="4820702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-1</a:t>
            </a:r>
          </a:p>
        </p:txBody>
      </p:sp>
      <p:grpSp>
        <p:nvGrpSpPr>
          <p:cNvPr id="294345" name="Group 457"/>
          <p:cNvGrpSpPr>
            <a:grpSpLocks/>
          </p:cNvGrpSpPr>
          <p:nvPr/>
        </p:nvGrpSpPr>
        <p:grpSpPr bwMode="auto">
          <a:xfrm>
            <a:off x="6950075" y="3909477"/>
            <a:ext cx="1481138" cy="1397000"/>
            <a:chOff x="-1525" y="2165"/>
            <a:chExt cx="933" cy="880"/>
          </a:xfrm>
        </p:grpSpPr>
        <p:sp>
          <p:nvSpPr>
            <p:cNvPr id="294145" name="Line 257"/>
            <p:cNvSpPr>
              <a:spLocks noChangeShapeType="1"/>
            </p:cNvSpPr>
            <p:nvPr/>
          </p:nvSpPr>
          <p:spPr bwMode="auto">
            <a:xfrm>
              <a:off x="-1270" y="2784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6" name="Line 258"/>
            <p:cNvSpPr>
              <a:spLocks noChangeShapeType="1"/>
            </p:cNvSpPr>
            <p:nvPr/>
          </p:nvSpPr>
          <p:spPr bwMode="auto">
            <a:xfrm>
              <a:off x="-1249" y="2760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7" name="Line 259"/>
            <p:cNvSpPr>
              <a:spLocks noChangeShapeType="1"/>
            </p:cNvSpPr>
            <p:nvPr/>
          </p:nvSpPr>
          <p:spPr bwMode="auto">
            <a:xfrm>
              <a:off x="-1127" y="265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8" name="Line 260"/>
            <p:cNvSpPr>
              <a:spLocks noChangeShapeType="1"/>
            </p:cNvSpPr>
            <p:nvPr/>
          </p:nvSpPr>
          <p:spPr bwMode="auto">
            <a:xfrm>
              <a:off x="-1107" y="2626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9" name="Line 261"/>
            <p:cNvSpPr>
              <a:spLocks noChangeShapeType="1"/>
            </p:cNvSpPr>
            <p:nvPr/>
          </p:nvSpPr>
          <p:spPr bwMode="auto">
            <a:xfrm>
              <a:off x="-1377" y="2881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0" name="Line 262"/>
            <p:cNvSpPr>
              <a:spLocks noChangeShapeType="1"/>
            </p:cNvSpPr>
            <p:nvPr/>
          </p:nvSpPr>
          <p:spPr bwMode="auto">
            <a:xfrm>
              <a:off x="-1356" y="2857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1" name="Line 263"/>
            <p:cNvSpPr>
              <a:spLocks noChangeShapeType="1"/>
            </p:cNvSpPr>
            <p:nvPr/>
          </p:nvSpPr>
          <p:spPr bwMode="auto">
            <a:xfrm>
              <a:off x="-1214" y="2729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2" name="Line 264"/>
            <p:cNvSpPr>
              <a:spLocks noChangeShapeType="1"/>
            </p:cNvSpPr>
            <p:nvPr/>
          </p:nvSpPr>
          <p:spPr bwMode="auto">
            <a:xfrm>
              <a:off x="-1193" y="2705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3" name="Line 265"/>
            <p:cNvSpPr>
              <a:spLocks noChangeShapeType="1"/>
            </p:cNvSpPr>
            <p:nvPr/>
          </p:nvSpPr>
          <p:spPr bwMode="auto">
            <a:xfrm>
              <a:off x="-1107" y="2626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4" name="Line 266"/>
            <p:cNvSpPr>
              <a:spLocks noChangeShapeType="1"/>
            </p:cNvSpPr>
            <p:nvPr/>
          </p:nvSpPr>
          <p:spPr bwMode="auto">
            <a:xfrm>
              <a:off x="-1086" y="2602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5" name="Line 267"/>
            <p:cNvSpPr>
              <a:spLocks noChangeShapeType="1"/>
            </p:cNvSpPr>
            <p:nvPr/>
          </p:nvSpPr>
          <p:spPr bwMode="auto">
            <a:xfrm>
              <a:off x="-1280" y="279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6" name="Line 268"/>
            <p:cNvSpPr>
              <a:spLocks noChangeShapeType="1"/>
            </p:cNvSpPr>
            <p:nvPr/>
          </p:nvSpPr>
          <p:spPr bwMode="auto">
            <a:xfrm>
              <a:off x="-1260" y="2766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7" name="Line 269"/>
            <p:cNvSpPr>
              <a:spLocks noChangeShapeType="1"/>
            </p:cNvSpPr>
            <p:nvPr/>
          </p:nvSpPr>
          <p:spPr bwMode="auto">
            <a:xfrm>
              <a:off x="-1183" y="2699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8" name="Line 270"/>
            <p:cNvSpPr>
              <a:spLocks noChangeShapeType="1"/>
            </p:cNvSpPr>
            <p:nvPr/>
          </p:nvSpPr>
          <p:spPr bwMode="auto">
            <a:xfrm>
              <a:off x="-1163" y="2675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9" name="Line 271"/>
            <p:cNvSpPr>
              <a:spLocks noChangeShapeType="1"/>
            </p:cNvSpPr>
            <p:nvPr/>
          </p:nvSpPr>
          <p:spPr bwMode="auto">
            <a:xfrm>
              <a:off x="-1382" y="2887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0" name="Line 272"/>
            <p:cNvSpPr>
              <a:spLocks noChangeShapeType="1"/>
            </p:cNvSpPr>
            <p:nvPr/>
          </p:nvSpPr>
          <p:spPr bwMode="auto">
            <a:xfrm>
              <a:off x="-1362" y="2863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1" name="Line 273"/>
            <p:cNvSpPr>
              <a:spLocks noChangeShapeType="1"/>
            </p:cNvSpPr>
            <p:nvPr/>
          </p:nvSpPr>
          <p:spPr bwMode="auto">
            <a:xfrm>
              <a:off x="-1290" y="2802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2" name="Line 274"/>
            <p:cNvSpPr>
              <a:spLocks noChangeShapeType="1"/>
            </p:cNvSpPr>
            <p:nvPr/>
          </p:nvSpPr>
          <p:spPr bwMode="auto">
            <a:xfrm>
              <a:off x="-1270" y="2778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3" name="Line 275"/>
            <p:cNvSpPr>
              <a:spLocks noChangeShapeType="1"/>
            </p:cNvSpPr>
            <p:nvPr/>
          </p:nvSpPr>
          <p:spPr bwMode="auto">
            <a:xfrm>
              <a:off x="-1504" y="3002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4" name="Line 276"/>
            <p:cNvSpPr>
              <a:spLocks noChangeShapeType="1"/>
            </p:cNvSpPr>
            <p:nvPr/>
          </p:nvSpPr>
          <p:spPr bwMode="auto">
            <a:xfrm>
              <a:off x="-1484" y="2978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5" name="Line 277"/>
            <p:cNvSpPr>
              <a:spLocks noChangeShapeType="1"/>
            </p:cNvSpPr>
            <p:nvPr/>
          </p:nvSpPr>
          <p:spPr bwMode="auto">
            <a:xfrm>
              <a:off x="-1438" y="2935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6" name="Line 278"/>
            <p:cNvSpPr>
              <a:spLocks noChangeShapeType="1"/>
            </p:cNvSpPr>
            <p:nvPr/>
          </p:nvSpPr>
          <p:spPr bwMode="auto">
            <a:xfrm>
              <a:off x="-1418" y="2911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7" name="Line 279"/>
            <p:cNvSpPr>
              <a:spLocks noChangeShapeType="1"/>
            </p:cNvSpPr>
            <p:nvPr/>
          </p:nvSpPr>
          <p:spPr bwMode="auto">
            <a:xfrm>
              <a:off x="-1316" y="2826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8" name="Line 280"/>
            <p:cNvSpPr>
              <a:spLocks noChangeShapeType="1"/>
            </p:cNvSpPr>
            <p:nvPr/>
          </p:nvSpPr>
          <p:spPr bwMode="auto">
            <a:xfrm>
              <a:off x="-1295" y="2802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9" name="Line 281"/>
            <p:cNvSpPr>
              <a:spLocks noChangeShapeType="1"/>
            </p:cNvSpPr>
            <p:nvPr/>
          </p:nvSpPr>
          <p:spPr bwMode="auto">
            <a:xfrm>
              <a:off x="-1525" y="302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0" name="Line 282"/>
            <p:cNvSpPr>
              <a:spLocks noChangeShapeType="1"/>
            </p:cNvSpPr>
            <p:nvPr/>
          </p:nvSpPr>
          <p:spPr bwMode="auto">
            <a:xfrm>
              <a:off x="-1504" y="2996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1" name="Line 283"/>
            <p:cNvSpPr>
              <a:spLocks noChangeShapeType="1"/>
            </p:cNvSpPr>
            <p:nvPr/>
          </p:nvSpPr>
          <p:spPr bwMode="auto">
            <a:xfrm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2" name="Line 284"/>
            <p:cNvSpPr>
              <a:spLocks noChangeShapeType="1"/>
            </p:cNvSpPr>
            <p:nvPr/>
          </p:nvSpPr>
          <p:spPr bwMode="auto">
            <a:xfrm flipH="1"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3" name="Line 285"/>
            <p:cNvSpPr>
              <a:spLocks noChangeShapeType="1"/>
            </p:cNvSpPr>
            <p:nvPr/>
          </p:nvSpPr>
          <p:spPr bwMode="auto">
            <a:xfrm>
              <a:off x="-811" y="234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4" name="Line 286"/>
            <p:cNvSpPr>
              <a:spLocks noChangeShapeType="1"/>
            </p:cNvSpPr>
            <p:nvPr/>
          </p:nvSpPr>
          <p:spPr bwMode="auto">
            <a:xfrm flipH="1">
              <a:off x="-811" y="234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5" name="Line 287"/>
            <p:cNvSpPr>
              <a:spLocks noChangeShapeType="1"/>
            </p:cNvSpPr>
            <p:nvPr/>
          </p:nvSpPr>
          <p:spPr bwMode="auto">
            <a:xfrm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6" name="Line 288"/>
            <p:cNvSpPr>
              <a:spLocks noChangeShapeType="1"/>
            </p:cNvSpPr>
            <p:nvPr/>
          </p:nvSpPr>
          <p:spPr bwMode="auto">
            <a:xfrm flipH="1"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7" name="Line 289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8" name="Line 290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9" name="Line 291"/>
            <p:cNvSpPr>
              <a:spLocks noChangeShapeType="1"/>
            </p:cNvSpPr>
            <p:nvPr/>
          </p:nvSpPr>
          <p:spPr bwMode="auto">
            <a:xfrm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0" name="Line 292"/>
            <p:cNvSpPr>
              <a:spLocks noChangeShapeType="1"/>
            </p:cNvSpPr>
            <p:nvPr/>
          </p:nvSpPr>
          <p:spPr bwMode="auto">
            <a:xfrm flipH="1"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1" name="Line 293"/>
            <p:cNvSpPr>
              <a:spLocks noChangeShapeType="1"/>
            </p:cNvSpPr>
            <p:nvPr/>
          </p:nvSpPr>
          <p:spPr bwMode="auto">
            <a:xfrm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2" name="Line 294"/>
            <p:cNvSpPr>
              <a:spLocks noChangeShapeType="1"/>
            </p:cNvSpPr>
            <p:nvPr/>
          </p:nvSpPr>
          <p:spPr bwMode="auto">
            <a:xfrm flipH="1"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3" name="Line 295"/>
            <p:cNvSpPr>
              <a:spLocks noChangeShapeType="1"/>
            </p:cNvSpPr>
            <p:nvPr/>
          </p:nvSpPr>
          <p:spPr bwMode="auto">
            <a:xfrm>
              <a:off x="-857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4" name="Line 296"/>
            <p:cNvSpPr>
              <a:spLocks noChangeShapeType="1"/>
            </p:cNvSpPr>
            <p:nvPr/>
          </p:nvSpPr>
          <p:spPr bwMode="auto">
            <a:xfrm flipH="1">
              <a:off x="-857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5" name="Line 297"/>
            <p:cNvSpPr>
              <a:spLocks noChangeShapeType="1"/>
            </p:cNvSpPr>
            <p:nvPr/>
          </p:nvSpPr>
          <p:spPr bwMode="auto">
            <a:xfrm>
              <a:off x="-1163" y="268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6" name="Line 298"/>
            <p:cNvSpPr>
              <a:spLocks noChangeShapeType="1"/>
            </p:cNvSpPr>
            <p:nvPr/>
          </p:nvSpPr>
          <p:spPr bwMode="auto">
            <a:xfrm flipH="1">
              <a:off x="-1163" y="268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7" name="Line 299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8" name="Line 300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9" name="Line 301"/>
            <p:cNvSpPr>
              <a:spLocks noChangeShapeType="1"/>
            </p:cNvSpPr>
            <p:nvPr/>
          </p:nvSpPr>
          <p:spPr bwMode="auto">
            <a:xfrm>
              <a:off x="-872" y="24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0" name="Line 302"/>
            <p:cNvSpPr>
              <a:spLocks noChangeShapeType="1"/>
            </p:cNvSpPr>
            <p:nvPr/>
          </p:nvSpPr>
          <p:spPr bwMode="auto">
            <a:xfrm flipH="1">
              <a:off x="-872" y="24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1" name="Line 303"/>
            <p:cNvSpPr>
              <a:spLocks noChangeShapeType="1"/>
            </p:cNvSpPr>
            <p:nvPr/>
          </p:nvSpPr>
          <p:spPr bwMode="auto">
            <a:xfrm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2" name="Line 304"/>
            <p:cNvSpPr>
              <a:spLocks noChangeShapeType="1"/>
            </p:cNvSpPr>
            <p:nvPr/>
          </p:nvSpPr>
          <p:spPr bwMode="auto">
            <a:xfrm flipH="1"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3" name="Line 305"/>
            <p:cNvSpPr>
              <a:spLocks noChangeShapeType="1"/>
            </p:cNvSpPr>
            <p:nvPr/>
          </p:nvSpPr>
          <p:spPr bwMode="auto">
            <a:xfrm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4" name="Line 306"/>
            <p:cNvSpPr>
              <a:spLocks noChangeShapeType="1"/>
            </p:cNvSpPr>
            <p:nvPr/>
          </p:nvSpPr>
          <p:spPr bwMode="auto">
            <a:xfrm flipH="1"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5" name="Line 307"/>
            <p:cNvSpPr>
              <a:spLocks noChangeShapeType="1"/>
            </p:cNvSpPr>
            <p:nvPr/>
          </p:nvSpPr>
          <p:spPr bwMode="auto">
            <a:xfrm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6" name="Line 308"/>
            <p:cNvSpPr>
              <a:spLocks noChangeShapeType="1"/>
            </p:cNvSpPr>
            <p:nvPr/>
          </p:nvSpPr>
          <p:spPr bwMode="auto">
            <a:xfrm flipH="1"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7" name="Line 309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8" name="Line 310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9" name="Line 311"/>
            <p:cNvSpPr>
              <a:spLocks noChangeShapeType="1"/>
            </p:cNvSpPr>
            <p:nvPr/>
          </p:nvSpPr>
          <p:spPr bwMode="auto">
            <a:xfrm>
              <a:off x="-612" y="21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0" name="Line 312"/>
            <p:cNvSpPr>
              <a:spLocks noChangeShapeType="1"/>
            </p:cNvSpPr>
            <p:nvPr/>
          </p:nvSpPr>
          <p:spPr bwMode="auto">
            <a:xfrm flipH="1">
              <a:off x="-612" y="21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1" name="Line 313"/>
            <p:cNvSpPr>
              <a:spLocks noChangeShapeType="1"/>
            </p:cNvSpPr>
            <p:nvPr/>
          </p:nvSpPr>
          <p:spPr bwMode="auto">
            <a:xfrm>
              <a:off x="-994" y="252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2" name="Line 314"/>
            <p:cNvSpPr>
              <a:spLocks noChangeShapeType="1"/>
            </p:cNvSpPr>
            <p:nvPr/>
          </p:nvSpPr>
          <p:spPr bwMode="auto">
            <a:xfrm flipH="1">
              <a:off x="-994" y="252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3" name="Line 315"/>
            <p:cNvSpPr>
              <a:spLocks noChangeShapeType="1"/>
            </p:cNvSpPr>
            <p:nvPr/>
          </p:nvSpPr>
          <p:spPr bwMode="auto">
            <a:xfrm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4" name="Line 316"/>
            <p:cNvSpPr>
              <a:spLocks noChangeShapeType="1"/>
            </p:cNvSpPr>
            <p:nvPr/>
          </p:nvSpPr>
          <p:spPr bwMode="auto">
            <a:xfrm flipH="1"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5" name="Line 317"/>
            <p:cNvSpPr>
              <a:spLocks noChangeShapeType="1"/>
            </p:cNvSpPr>
            <p:nvPr/>
          </p:nvSpPr>
          <p:spPr bwMode="auto">
            <a:xfrm>
              <a:off x="-1061" y="25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6" name="Line 318"/>
            <p:cNvSpPr>
              <a:spLocks noChangeShapeType="1"/>
            </p:cNvSpPr>
            <p:nvPr/>
          </p:nvSpPr>
          <p:spPr bwMode="auto">
            <a:xfrm flipH="1">
              <a:off x="-1061" y="25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7" name="Line 319"/>
            <p:cNvSpPr>
              <a:spLocks noChangeShapeType="1"/>
            </p:cNvSpPr>
            <p:nvPr/>
          </p:nvSpPr>
          <p:spPr bwMode="auto">
            <a:xfrm>
              <a:off x="-816" y="235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8" name="Line 320"/>
            <p:cNvSpPr>
              <a:spLocks noChangeShapeType="1"/>
            </p:cNvSpPr>
            <p:nvPr/>
          </p:nvSpPr>
          <p:spPr bwMode="auto">
            <a:xfrm flipH="1">
              <a:off x="-816" y="235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9" name="Line 321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0" name="Line 322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1" name="Line 323"/>
            <p:cNvSpPr>
              <a:spLocks noChangeShapeType="1"/>
            </p:cNvSpPr>
            <p:nvPr/>
          </p:nvSpPr>
          <p:spPr bwMode="auto">
            <a:xfrm>
              <a:off x="-745" y="2286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2" name="Line 324"/>
            <p:cNvSpPr>
              <a:spLocks noChangeShapeType="1"/>
            </p:cNvSpPr>
            <p:nvPr/>
          </p:nvSpPr>
          <p:spPr bwMode="auto">
            <a:xfrm flipH="1">
              <a:off x="-745" y="2286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3" name="Line 325"/>
            <p:cNvSpPr>
              <a:spLocks noChangeShapeType="1"/>
            </p:cNvSpPr>
            <p:nvPr/>
          </p:nvSpPr>
          <p:spPr bwMode="auto">
            <a:xfrm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4" name="Line 326"/>
            <p:cNvSpPr>
              <a:spLocks noChangeShapeType="1"/>
            </p:cNvSpPr>
            <p:nvPr/>
          </p:nvSpPr>
          <p:spPr bwMode="auto">
            <a:xfrm flipH="1"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5" name="Line 327"/>
            <p:cNvSpPr>
              <a:spLocks noChangeShapeType="1"/>
            </p:cNvSpPr>
            <p:nvPr/>
          </p:nvSpPr>
          <p:spPr bwMode="auto">
            <a:xfrm>
              <a:off x="-831" y="237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6" name="Line 328"/>
            <p:cNvSpPr>
              <a:spLocks noChangeShapeType="1"/>
            </p:cNvSpPr>
            <p:nvPr/>
          </p:nvSpPr>
          <p:spPr bwMode="auto">
            <a:xfrm flipH="1">
              <a:off x="-831" y="237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7" name="Line 329"/>
            <p:cNvSpPr>
              <a:spLocks noChangeShapeType="1"/>
            </p:cNvSpPr>
            <p:nvPr/>
          </p:nvSpPr>
          <p:spPr bwMode="auto">
            <a:xfrm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8" name="Line 330"/>
            <p:cNvSpPr>
              <a:spLocks noChangeShapeType="1"/>
            </p:cNvSpPr>
            <p:nvPr/>
          </p:nvSpPr>
          <p:spPr bwMode="auto">
            <a:xfrm flipH="1"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9" name="Line 331"/>
            <p:cNvSpPr>
              <a:spLocks noChangeShapeType="1"/>
            </p:cNvSpPr>
            <p:nvPr/>
          </p:nvSpPr>
          <p:spPr bwMode="auto">
            <a:xfrm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0" name="Line 332"/>
            <p:cNvSpPr>
              <a:spLocks noChangeShapeType="1"/>
            </p:cNvSpPr>
            <p:nvPr/>
          </p:nvSpPr>
          <p:spPr bwMode="auto">
            <a:xfrm flipH="1"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1" name="Line 333"/>
            <p:cNvSpPr>
              <a:spLocks noChangeShapeType="1"/>
            </p:cNvSpPr>
            <p:nvPr/>
          </p:nvSpPr>
          <p:spPr bwMode="auto">
            <a:xfrm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2" name="Line 334"/>
            <p:cNvSpPr>
              <a:spLocks noChangeShapeType="1"/>
            </p:cNvSpPr>
            <p:nvPr/>
          </p:nvSpPr>
          <p:spPr bwMode="auto">
            <a:xfrm flipH="1"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3" name="Line 335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4" name="Line 336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5" name="Line 337"/>
            <p:cNvSpPr>
              <a:spLocks noChangeShapeType="1"/>
            </p:cNvSpPr>
            <p:nvPr/>
          </p:nvSpPr>
          <p:spPr bwMode="auto">
            <a:xfrm>
              <a:off x="-1260" y="277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6" name="Line 338"/>
            <p:cNvSpPr>
              <a:spLocks noChangeShapeType="1"/>
            </p:cNvSpPr>
            <p:nvPr/>
          </p:nvSpPr>
          <p:spPr bwMode="auto">
            <a:xfrm flipH="1">
              <a:off x="-1260" y="277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7" name="Line 339"/>
            <p:cNvSpPr>
              <a:spLocks noChangeShapeType="1"/>
            </p:cNvSpPr>
            <p:nvPr/>
          </p:nvSpPr>
          <p:spPr bwMode="auto">
            <a:xfrm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8" name="Line 340"/>
            <p:cNvSpPr>
              <a:spLocks noChangeShapeType="1"/>
            </p:cNvSpPr>
            <p:nvPr/>
          </p:nvSpPr>
          <p:spPr bwMode="auto">
            <a:xfrm flipH="1"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9" name="Line 341"/>
            <p:cNvSpPr>
              <a:spLocks noChangeShapeType="1"/>
            </p:cNvSpPr>
            <p:nvPr/>
          </p:nvSpPr>
          <p:spPr bwMode="auto">
            <a:xfrm>
              <a:off x="-948" y="247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0" name="Line 342"/>
            <p:cNvSpPr>
              <a:spLocks noChangeShapeType="1"/>
            </p:cNvSpPr>
            <p:nvPr/>
          </p:nvSpPr>
          <p:spPr bwMode="auto">
            <a:xfrm flipH="1">
              <a:off x="-948" y="247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1" name="Line 343"/>
            <p:cNvSpPr>
              <a:spLocks noChangeShapeType="1"/>
            </p:cNvSpPr>
            <p:nvPr/>
          </p:nvSpPr>
          <p:spPr bwMode="auto">
            <a:xfrm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2" name="Line 344"/>
            <p:cNvSpPr>
              <a:spLocks noChangeShapeType="1"/>
            </p:cNvSpPr>
            <p:nvPr/>
          </p:nvSpPr>
          <p:spPr bwMode="auto">
            <a:xfrm flipH="1"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3" name="Line 345"/>
            <p:cNvSpPr>
              <a:spLocks noChangeShapeType="1"/>
            </p:cNvSpPr>
            <p:nvPr/>
          </p:nvSpPr>
          <p:spPr bwMode="auto">
            <a:xfrm>
              <a:off x="-1127" y="264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4" name="Line 346"/>
            <p:cNvSpPr>
              <a:spLocks noChangeShapeType="1"/>
            </p:cNvSpPr>
            <p:nvPr/>
          </p:nvSpPr>
          <p:spPr bwMode="auto">
            <a:xfrm flipH="1">
              <a:off x="-1127" y="264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5" name="Line 347"/>
            <p:cNvSpPr>
              <a:spLocks noChangeShapeType="1"/>
            </p:cNvSpPr>
            <p:nvPr/>
          </p:nvSpPr>
          <p:spPr bwMode="auto">
            <a:xfrm>
              <a:off x="-790" y="23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6" name="Line 348"/>
            <p:cNvSpPr>
              <a:spLocks noChangeShapeType="1"/>
            </p:cNvSpPr>
            <p:nvPr/>
          </p:nvSpPr>
          <p:spPr bwMode="auto">
            <a:xfrm flipH="1">
              <a:off x="-790" y="23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7" name="Line 349"/>
            <p:cNvSpPr>
              <a:spLocks noChangeShapeType="1"/>
            </p:cNvSpPr>
            <p:nvPr/>
          </p:nvSpPr>
          <p:spPr bwMode="auto">
            <a:xfrm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8" name="Line 350"/>
            <p:cNvSpPr>
              <a:spLocks noChangeShapeType="1"/>
            </p:cNvSpPr>
            <p:nvPr/>
          </p:nvSpPr>
          <p:spPr bwMode="auto">
            <a:xfrm flipH="1"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9" name="Line 351"/>
            <p:cNvSpPr>
              <a:spLocks noChangeShapeType="1"/>
            </p:cNvSpPr>
            <p:nvPr/>
          </p:nvSpPr>
          <p:spPr bwMode="auto">
            <a:xfrm>
              <a:off x="-1045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0" name="Line 352"/>
            <p:cNvSpPr>
              <a:spLocks noChangeShapeType="1"/>
            </p:cNvSpPr>
            <p:nvPr/>
          </p:nvSpPr>
          <p:spPr bwMode="auto">
            <a:xfrm flipH="1">
              <a:off x="-1045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1" name="Line 353"/>
            <p:cNvSpPr>
              <a:spLocks noChangeShapeType="1"/>
            </p:cNvSpPr>
            <p:nvPr/>
          </p:nvSpPr>
          <p:spPr bwMode="auto">
            <a:xfrm>
              <a:off x="-847" y="2383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2" name="Line 354"/>
            <p:cNvSpPr>
              <a:spLocks noChangeShapeType="1"/>
            </p:cNvSpPr>
            <p:nvPr/>
          </p:nvSpPr>
          <p:spPr bwMode="auto">
            <a:xfrm flipH="1">
              <a:off x="-847" y="2383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3" name="Line 355"/>
            <p:cNvSpPr>
              <a:spLocks noChangeShapeType="1"/>
            </p:cNvSpPr>
            <p:nvPr/>
          </p:nvSpPr>
          <p:spPr bwMode="auto">
            <a:xfrm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4" name="Line 356"/>
            <p:cNvSpPr>
              <a:spLocks noChangeShapeType="1"/>
            </p:cNvSpPr>
            <p:nvPr/>
          </p:nvSpPr>
          <p:spPr bwMode="auto">
            <a:xfrm flipH="1"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5" name="Line 357"/>
            <p:cNvSpPr>
              <a:spLocks noChangeShapeType="1"/>
            </p:cNvSpPr>
            <p:nvPr/>
          </p:nvSpPr>
          <p:spPr bwMode="auto">
            <a:xfrm>
              <a:off x="-694" y="22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6" name="Line 358"/>
            <p:cNvSpPr>
              <a:spLocks noChangeShapeType="1"/>
            </p:cNvSpPr>
            <p:nvPr/>
          </p:nvSpPr>
          <p:spPr bwMode="auto">
            <a:xfrm flipH="1">
              <a:off x="-694" y="22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7" name="Line 359"/>
            <p:cNvSpPr>
              <a:spLocks noChangeShapeType="1"/>
            </p:cNvSpPr>
            <p:nvPr/>
          </p:nvSpPr>
          <p:spPr bwMode="auto">
            <a:xfrm>
              <a:off x="-984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8" name="Line 360"/>
            <p:cNvSpPr>
              <a:spLocks noChangeShapeType="1"/>
            </p:cNvSpPr>
            <p:nvPr/>
          </p:nvSpPr>
          <p:spPr bwMode="auto">
            <a:xfrm flipH="1">
              <a:off x="-984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9" name="Line 361"/>
            <p:cNvSpPr>
              <a:spLocks noChangeShapeType="1"/>
            </p:cNvSpPr>
            <p:nvPr/>
          </p:nvSpPr>
          <p:spPr bwMode="auto">
            <a:xfrm>
              <a:off x="-877" y="24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0" name="Line 362"/>
            <p:cNvSpPr>
              <a:spLocks noChangeShapeType="1"/>
            </p:cNvSpPr>
            <p:nvPr/>
          </p:nvSpPr>
          <p:spPr bwMode="auto">
            <a:xfrm flipH="1">
              <a:off x="-877" y="24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1" name="Line 363"/>
            <p:cNvSpPr>
              <a:spLocks noChangeShapeType="1"/>
            </p:cNvSpPr>
            <p:nvPr/>
          </p:nvSpPr>
          <p:spPr bwMode="auto">
            <a:xfrm>
              <a:off x="-908" y="24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2" name="Line 364"/>
            <p:cNvSpPr>
              <a:spLocks noChangeShapeType="1"/>
            </p:cNvSpPr>
            <p:nvPr/>
          </p:nvSpPr>
          <p:spPr bwMode="auto">
            <a:xfrm flipH="1">
              <a:off x="-908" y="24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3" name="Line 365"/>
            <p:cNvSpPr>
              <a:spLocks noChangeShapeType="1"/>
            </p:cNvSpPr>
            <p:nvPr/>
          </p:nvSpPr>
          <p:spPr bwMode="auto">
            <a:xfrm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4" name="Line 366"/>
            <p:cNvSpPr>
              <a:spLocks noChangeShapeType="1"/>
            </p:cNvSpPr>
            <p:nvPr/>
          </p:nvSpPr>
          <p:spPr bwMode="auto">
            <a:xfrm flipH="1"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5" name="Line 367"/>
            <p:cNvSpPr>
              <a:spLocks noChangeShapeType="1"/>
            </p:cNvSpPr>
            <p:nvPr/>
          </p:nvSpPr>
          <p:spPr bwMode="auto">
            <a:xfrm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6" name="Line 368"/>
            <p:cNvSpPr>
              <a:spLocks noChangeShapeType="1"/>
            </p:cNvSpPr>
            <p:nvPr/>
          </p:nvSpPr>
          <p:spPr bwMode="auto">
            <a:xfrm flipH="1"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7" name="Line 369"/>
            <p:cNvSpPr>
              <a:spLocks noChangeShapeType="1"/>
            </p:cNvSpPr>
            <p:nvPr/>
          </p:nvSpPr>
          <p:spPr bwMode="auto">
            <a:xfrm>
              <a:off x="-898" y="2426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8" name="Line 370"/>
            <p:cNvSpPr>
              <a:spLocks noChangeShapeType="1"/>
            </p:cNvSpPr>
            <p:nvPr/>
          </p:nvSpPr>
          <p:spPr bwMode="auto">
            <a:xfrm flipH="1">
              <a:off x="-898" y="2426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9" name="Line 371"/>
            <p:cNvSpPr>
              <a:spLocks noChangeShapeType="1"/>
            </p:cNvSpPr>
            <p:nvPr/>
          </p:nvSpPr>
          <p:spPr bwMode="auto">
            <a:xfrm>
              <a:off x="-1096" y="26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0" name="Line 372"/>
            <p:cNvSpPr>
              <a:spLocks noChangeShapeType="1"/>
            </p:cNvSpPr>
            <p:nvPr/>
          </p:nvSpPr>
          <p:spPr bwMode="auto">
            <a:xfrm flipH="1">
              <a:off x="-1096" y="26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1" name="Line 373"/>
            <p:cNvSpPr>
              <a:spLocks noChangeShapeType="1"/>
            </p:cNvSpPr>
            <p:nvPr/>
          </p:nvSpPr>
          <p:spPr bwMode="auto">
            <a:xfrm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2" name="Line 374"/>
            <p:cNvSpPr>
              <a:spLocks noChangeShapeType="1"/>
            </p:cNvSpPr>
            <p:nvPr/>
          </p:nvSpPr>
          <p:spPr bwMode="auto">
            <a:xfrm flipH="1"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3" name="Line 375"/>
            <p:cNvSpPr>
              <a:spLocks noChangeShapeType="1"/>
            </p:cNvSpPr>
            <p:nvPr/>
          </p:nvSpPr>
          <p:spPr bwMode="auto">
            <a:xfrm>
              <a:off x="-1158" y="267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4" name="Line 376"/>
            <p:cNvSpPr>
              <a:spLocks noChangeShapeType="1"/>
            </p:cNvSpPr>
            <p:nvPr/>
          </p:nvSpPr>
          <p:spPr bwMode="auto">
            <a:xfrm flipH="1">
              <a:off x="-1158" y="267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5" name="Line 377"/>
            <p:cNvSpPr>
              <a:spLocks noChangeShapeType="1"/>
            </p:cNvSpPr>
            <p:nvPr/>
          </p:nvSpPr>
          <p:spPr bwMode="auto">
            <a:xfrm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6" name="Line 378"/>
            <p:cNvSpPr>
              <a:spLocks noChangeShapeType="1"/>
            </p:cNvSpPr>
            <p:nvPr/>
          </p:nvSpPr>
          <p:spPr bwMode="auto">
            <a:xfrm flipH="1"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7" name="Line 379"/>
            <p:cNvSpPr>
              <a:spLocks noChangeShapeType="1"/>
            </p:cNvSpPr>
            <p:nvPr/>
          </p:nvSpPr>
          <p:spPr bwMode="auto">
            <a:xfrm>
              <a:off x="-1209" y="271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8" name="Line 380"/>
            <p:cNvSpPr>
              <a:spLocks noChangeShapeType="1"/>
            </p:cNvSpPr>
            <p:nvPr/>
          </p:nvSpPr>
          <p:spPr bwMode="auto">
            <a:xfrm flipH="1">
              <a:off x="-1209" y="271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9" name="Line 381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0" name="Line 382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1" name="Line 383"/>
            <p:cNvSpPr>
              <a:spLocks noChangeShapeType="1"/>
            </p:cNvSpPr>
            <p:nvPr/>
          </p:nvSpPr>
          <p:spPr bwMode="auto">
            <a:xfrm>
              <a:off x="-1015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2" name="Line 384"/>
            <p:cNvSpPr>
              <a:spLocks noChangeShapeType="1"/>
            </p:cNvSpPr>
            <p:nvPr/>
          </p:nvSpPr>
          <p:spPr bwMode="auto">
            <a:xfrm flipH="1">
              <a:off x="-1015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3" name="Line 385"/>
            <p:cNvSpPr>
              <a:spLocks noChangeShapeType="1"/>
            </p:cNvSpPr>
            <p:nvPr/>
          </p:nvSpPr>
          <p:spPr bwMode="auto">
            <a:xfrm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4" name="Line 386"/>
            <p:cNvSpPr>
              <a:spLocks noChangeShapeType="1"/>
            </p:cNvSpPr>
            <p:nvPr/>
          </p:nvSpPr>
          <p:spPr bwMode="auto">
            <a:xfrm flipH="1"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5" name="Line 387"/>
            <p:cNvSpPr>
              <a:spLocks noChangeShapeType="1"/>
            </p:cNvSpPr>
            <p:nvPr/>
          </p:nvSpPr>
          <p:spPr bwMode="auto">
            <a:xfrm>
              <a:off x="-1010" y="253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6" name="Line 388"/>
            <p:cNvSpPr>
              <a:spLocks noChangeShapeType="1"/>
            </p:cNvSpPr>
            <p:nvPr/>
          </p:nvSpPr>
          <p:spPr bwMode="auto">
            <a:xfrm flipH="1">
              <a:off x="-1010" y="253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7" name="Line 389"/>
            <p:cNvSpPr>
              <a:spLocks noChangeShapeType="1"/>
            </p:cNvSpPr>
            <p:nvPr/>
          </p:nvSpPr>
          <p:spPr bwMode="auto">
            <a:xfrm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8" name="Line 390"/>
            <p:cNvSpPr>
              <a:spLocks noChangeShapeType="1"/>
            </p:cNvSpPr>
            <p:nvPr/>
          </p:nvSpPr>
          <p:spPr bwMode="auto">
            <a:xfrm flipH="1"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9" name="Line 391"/>
            <p:cNvSpPr>
              <a:spLocks noChangeShapeType="1"/>
            </p:cNvSpPr>
            <p:nvPr/>
          </p:nvSpPr>
          <p:spPr bwMode="auto">
            <a:xfrm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0" name="Line 392"/>
            <p:cNvSpPr>
              <a:spLocks noChangeShapeType="1"/>
            </p:cNvSpPr>
            <p:nvPr/>
          </p:nvSpPr>
          <p:spPr bwMode="auto">
            <a:xfrm flipH="1"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1" name="Line 393"/>
            <p:cNvSpPr>
              <a:spLocks noChangeShapeType="1"/>
            </p:cNvSpPr>
            <p:nvPr/>
          </p:nvSpPr>
          <p:spPr bwMode="auto">
            <a:xfrm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2" name="Line 394"/>
            <p:cNvSpPr>
              <a:spLocks noChangeShapeType="1"/>
            </p:cNvSpPr>
            <p:nvPr/>
          </p:nvSpPr>
          <p:spPr bwMode="auto">
            <a:xfrm flipH="1"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3" name="Line 395"/>
            <p:cNvSpPr>
              <a:spLocks noChangeShapeType="1"/>
            </p:cNvSpPr>
            <p:nvPr/>
          </p:nvSpPr>
          <p:spPr bwMode="auto">
            <a:xfrm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4" name="Line 396"/>
            <p:cNvSpPr>
              <a:spLocks noChangeShapeType="1"/>
            </p:cNvSpPr>
            <p:nvPr/>
          </p:nvSpPr>
          <p:spPr bwMode="auto">
            <a:xfrm flipH="1"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5" name="Line 397"/>
            <p:cNvSpPr>
              <a:spLocks noChangeShapeType="1"/>
            </p:cNvSpPr>
            <p:nvPr/>
          </p:nvSpPr>
          <p:spPr bwMode="auto">
            <a:xfrm>
              <a:off x="-760" y="2304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6" name="Line 398"/>
            <p:cNvSpPr>
              <a:spLocks noChangeShapeType="1"/>
            </p:cNvSpPr>
            <p:nvPr/>
          </p:nvSpPr>
          <p:spPr bwMode="auto">
            <a:xfrm flipH="1">
              <a:off x="-760" y="2304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7" name="Line 399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8" name="Line 400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9" name="Line 401"/>
            <p:cNvSpPr>
              <a:spLocks noChangeShapeType="1"/>
            </p:cNvSpPr>
            <p:nvPr/>
          </p:nvSpPr>
          <p:spPr bwMode="auto">
            <a:xfrm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0" name="Line 402"/>
            <p:cNvSpPr>
              <a:spLocks noChangeShapeType="1"/>
            </p:cNvSpPr>
            <p:nvPr/>
          </p:nvSpPr>
          <p:spPr bwMode="auto">
            <a:xfrm flipH="1"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1" name="Line 403"/>
            <p:cNvSpPr>
              <a:spLocks noChangeShapeType="1"/>
            </p:cNvSpPr>
            <p:nvPr/>
          </p:nvSpPr>
          <p:spPr bwMode="auto">
            <a:xfrm>
              <a:off x="-999" y="25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2" name="Line 404"/>
            <p:cNvSpPr>
              <a:spLocks noChangeShapeType="1"/>
            </p:cNvSpPr>
            <p:nvPr/>
          </p:nvSpPr>
          <p:spPr bwMode="auto">
            <a:xfrm flipH="1">
              <a:off x="-999" y="25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3" name="Line 405"/>
            <p:cNvSpPr>
              <a:spLocks noChangeShapeType="1"/>
            </p:cNvSpPr>
            <p:nvPr/>
          </p:nvSpPr>
          <p:spPr bwMode="auto">
            <a:xfrm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4" name="Line 406"/>
            <p:cNvSpPr>
              <a:spLocks noChangeShapeType="1"/>
            </p:cNvSpPr>
            <p:nvPr/>
          </p:nvSpPr>
          <p:spPr bwMode="auto">
            <a:xfrm flipH="1"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5" name="Line 407"/>
            <p:cNvSpPr>
              <a:spLocks noChangeShapeType="1"/>
            </p:cNvSpPr>
            <p:nvPr/>
          </p:nvSpPr>
          <p:spPr bwMode="auto">
            <a:xfrm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6" name="Line 408"/>
            <p:cNvSpPr>
              <a:spLocks noChangeShapeType="1"/>
            </p:cNvSpPr>
            <p:nvPr/>
          </p:nvSpPr>
          <p:spPr bwMode="auto">
            <a:xfrm flipH="1"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7" name="Line 409"/>
            <p:cNvSpPr>
              <a:spLocks noChangeShapeType="1"/>
            </p:cNvSpPr>
            <p:nvPr/>
          </p:nvSpPr>
          <p:spPr bwMode="auto">
            <a:xfrm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8" name="Line 410"/>
            <p:cNvSpPr>
              <a:spLocks noChangeShapeType="1"/>
            </p:cNvSpPr>
            <p:nvPr/>
          </p:nvSpPr>
          <p:spPr bwMode="auto">
            <a:xfrm flipH="1"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9" name="Line 411"/>
            <p:cNvSpPr>
              <a:spLocks noChangeShapeType="1"/>
            </p:cNvSpPr>
            <p:nvPr/>
          </p:nvSpPr>
          <p:spPr bwMode="auto">
            <a:xfrm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0" name="Line 412"/>
            <p:cNvSpPr>
              <a:spLocks noChangeShapeType="1"/>
            </p:cNvSpPr>
            <p:nvPr/>
          </p:nvSpPr>
          <p:spPr bwMode="auto">
            <a:xfrm flipH="1"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1" name="Line 413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2" name="Line 414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3" name="Line 415"/>
            <p:cNvSpPr>
              <a:spLocks noChangeShapeType="1"/>
            </p:cNvSpPr>
            <p:nvPr/>
          </p:nvSpPr>
          <p:spPr bwMode="auto">
            <a:xfrm>
              <a:off x="-760" y="2298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4" name="Line 416"/>
            <p:cNvSpPr>
              <a:spLocks noChangeShapeType="1"/>
            </p:cNvSpPr>
            <p:nvPr/>
          </p:nvSpPr>
          <p:spPr bwMode="auto">
            <a:xfrm flipH="1">
              <a:off x="-760" y="2298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5" name="Line 417"/>
            <p:cNvSpPr>
              <a:spLocks noChangeShapeType="1"/>
            </p:cNvSpPr>
            <p:nvPr/>
          </p:nvSpPr>
          <p:spPr bwMode="auto">
            <a:xfrm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6" name="Line 418"/>
            <p:cNvSpPr>
              <a:spLocks noChangeShapeType="1"/>
            </p:cNvSpPr>
            <p:nvPr/>
          </p:nvSpPr>
          <p:spPr bwMode="auto">
            <a:xfrm flipH="1"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7" name="Line 419"/>
            <p:cNvSpPr>
              <a:spLocks noChangeShapeType="1"/>
            </p:cNvSpPr>
            <p:nvPr/>
          </p:nvSpPr>
          <p:spPr bwMode="auto">
            <a:xfrm>
              <a:off x="-1035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8" name="Line 420"/>
            <p:cNvSpPr>
              <a:spLocks noChangeShapeType="1"/>
            </p:cNvSpPr>
            <p:nvPr/>
          </p:nvSpPr>
          <p:spPr bwMode="auto">
            <a:xfrm flipH="1">
              <a:off x="-1035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9" name="Line 421"/>
            <p:cNvSpPr>
              <a:spLocks noChangeShapeType="1"/>
            </p:cNvSpPr>
            <p:nvPr/>
          </p:nvSpPr>
          <p:spPr bwMode="auto">
            <a:xfrm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0" name="Line 422"/>
            <p:cNvSpPr>
              <a:spLocks noChangeShapeType="1"/>
            </p:cNvSpPr>
            <p:nvPr/>
          </p:nvSpPr>
          <p:spPr bwMode="auto">
            <a:xfrm flipH="1"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1" name="Line 423"/>
            <p:cNvSpPr>
              <a:spLocks noChangeShapeType="1"/>
            </p:cNvSpPr>
            <p:nvPr/>
          </p:nvSpPr>
          <p:spPr bwMode="auto">
            <a:xfrm>
              <a:off x="-867" y="24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2" name="Line 424"/>
            <p:cNvSpPr>
              <a:spLocks noChangeShapeType="1"/>
            </p:cNvSpPr>
            <p:nvPr/>
          </p:nvSpPr>
          <p:spPr bwMode="auto">
            <a:xfrm flipH="1">
              <a:off x="-867" y="24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3" name="Line 425"/>
            <p:cNvSpPr>
              <a:spLocks noChangeShapeType="1"/>
            </p:cNvSpPr>
            <p:nvPr/>
          </p:nvSpPr>
          <p:spPr bwMode="auto">
            <a:xfrm>
              <a:off x="-903" y="243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4" name="Line 426"/>
            <p:cNvSpPr>
              <a:spLocks noChangeShapeType="1"/>
            </p:cNvSpPr>
            <p:nvPr/>
          </p:nvSpPr>
          <p:spPr bwMode="auto">
            <a:xfrm flipH="1">
              <a:off x="-903" y="243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5" name="Line 427"/>
            <p:cNvSpPr>
              <a:spLocks noChangeShapeType="1"/>
            </p:cNvSpPr>
            <p:nvPr/>
          </p:nvSpPr>
          <p:spPr bwMode="auto">
            <a:xfrm>
              <a:off x="-979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6" name="Line 428"/>
            <p:cNvSpPr>
              <a:spLocks noChangeShapeType="1"/>
            </p:cNvSpPr>
            <p:nvPr/>
          </p:nvSpPr>
          <p:spPr bwMode="auto">
            <a:xfrm flipH="1">
              <a:off x="-979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7" name="Line 429"/>
            <p:cNvSpPr>
              <a:spLocks noChangeShapeType="1"/>
            </p:cNvSpPr>
            <p:nvPr/>
          </p:nvSpPr>
          <p:spPr bwMode="auto">
            <a:xfrm>
              <a:off x="-1147" y="2662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8" name="Line 430"/>
            <p:cNvSpPr>
              <a:spLocks noChangeShapeType="1"/>
            </p:cNvSpPr>
            <p:nvPr/>
          </p:nvSpPr>
          <p:spPr bwMode="auto">
            <a:xfrm flipH="1">
              <a:off x="-1147" y="2662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9" name="Line 431"/>
            <p:cNvSpPr>
              <a:spLocks noChangeShapeType="1"/>
            </p:cNvSpPr>
            <p:nvPr/>
          </p:nvSpPr>
          <p:spPr bwMode="auto">
            <a:xfrm>
              <a:off x="-887" y="24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0" name="Line 432"/>
            <p:cNvSpPr>
              <a:spLocks noChangeShapeType="1"/>
            </p:cNvSpPr>
            <p:nvPr/>
          </p:nvSpPr>
          <p:spPr bwMode="auto">
            <a:xfrm flipH="1">
              <a:off x="-887" y="24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1" name="Line 433"/>
            <p:cNvSpPr>
              <a:spLocks noChangeShapeType="1"/>
            </p:cNvSpPr>
            <p:nvPr/>
          </p:nvSpPr>
          <p:spPr bwMode="auto">
            <a:xfrm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2" name="Line 434"/>
            <p:cNvSpPr>
              <a:spLocks noChangeShapeType="1"/>
            </p:cNvSpPr>
            <p:nvPr/>
          </p:nvSpPr>
          <p:spPr bwMode="auto">
            <a:xfrm flipH="1"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3" name="Line 435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4" name="Line 436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5" name="Line 437"/>
            <p:cNvSpPr>
              <a:spLocks noChangeShapeType="1"/>
            </p:cNvSpPr>
            <p:nvPr/>
          </p:nvSpPr>
          <p:spPr bwMode="auto">
            <a:xfrm>
              <a:off x="-1056" y="257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6" name="Line 438"/>
            <p:cNvSpPr>
              <a:spLocks noChangeShapeType="1"/>
            </p:cNvSpPr>
            <p:nvPr/>
          </p:nvSpPr>
          <p:spPr bwMode="auto">
            <a:xfrm flipH="1">
              <a:off x="-1056" y="257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7" name="Line 439"/>
            <p:cNvSpPr>
              <a:spLocks noChangeShapeType="1"/>
            </p:cNvSpPr>
            <p:nvPr/>
          </p:nvSpPr>
          <p:spPr bwMode="auto">
            <a:xfrm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8" name="Line 440"/>
            <p:cNvSpPr>
              <a:spLocks noChangeShapeType="1"/>
            </p:cNvSpPr>
            <p:nvPr/>
          </p:nvSpPr>
          <p:spPr bwMode="auto">
            <a:xfrm flipH="1"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9" name="Line 441"/>
            <p:cNvSpPr>
              <a:spLocks noChangeShapeType="1"/>
            </p:cNvSpPr>
            <p:nvPr/>
          </p:nvSpPr>
          <p:spPr bwMode="auto">
            <a:xfrm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0" name="Line 442"/>
            <p:cNvSpPr>
              <a:spLocks noChangeShapeType="1"/>
            </p:cNvSpPr>
            <p:nvPr/>
          </p:nvSpPr>
          <p:spPr bwMode="auto">
            <a:xfrm flipH="1"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1" name="Line 443"/>
            <p:cNvSpPr>
              <a:spLocks noChangeShapeType="1"/>
            </p:cNvSpPr>
            <p:nvPr/>
          </p:nvSpPr>
          <p:spPr bwMode="auto">
            <a:xfrm>
              <a:off x="-1066" y="2590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2" name="Line 444"/>
            <p:cNvSpPr>
              <a:spLocks noChangeShapeType="1"/>
            </p:cNvSpPr>
            <p:nvPr/>
          </p:nvSpPr>
          <p:spPr bwMode="auto">
            <a:xfrm flipH="1">
              <a:off x="-1066" y="2590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3" name="Line 445"/>
            <p:cNvSpPr>
              <a:spLocks noChangeShapeType="1"/>
            </p:cNvSpPr>
            <p:nvPr/>
          </p:nvSpPr>
          <p:spPr bwMode="auto">
            <a:xfrm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4" name="Line 446"/>
            <p:cNvSpPr>
              <a:spLocks noChangeShapeType="1"/>
            </p:cNvSpPr>
            <p:nvPr/>
          </p:nvSpPr>
          <p:spPr bwMode="auto">
            <a:xfrm flipH="1"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5" name="Line 447"/>
            <p:cNvSpPr>
              <a:spLocks noChangeShapeType="1"/>
            </p:cNvSpPr>
            <p:nvPr/>
          </p:nvSpPr>
          <p:spPr bwMode="auto">
            <a:xfrm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6" name="Line 448"/>
            <p:cNvSpPr>
              <a:spLocks noChangeShapeType="1"/>
            </p:cNvSpPr>
            <p:nvPr/>
          </p:nvSpPr>
          <p:spPr bwMode="auto">
            <a:xfrm flipH="1"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7" name="Line 449"/>
            <p:cNvSpPr>
              <a:spLocks noChangeShapeType="1"/>
            </p:cNvSpPr>
            <p:nvPr/>
          </p:nvSpPr>
          <p:spPr bwMode="auto">
            <a:xfrm>
              <a:off x="-734" y="227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8" name="Line 450"/>
            <p:cNvSpPr>
              <a:spLocks noChangeShapeType="1"/>
            </p:cNvSpPr>
            <p:nvPr/>
          </p:nvSpPr>
          <p:spPr bwMode="auto">
            <a:xfrm flipH="1">
              <a:off x="-734" y="227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9" name="Line 451"/>
            <p:cNvSpPr>
              <a:spLocks noChangeShapeType="1"/>
            </p:cNvSpPr>
            <p:nvPr/>
          </p:nvSpPr>
          <p:spPr bwMode="auto">
            <a:xfrm>
              <a:off x="-683" y="223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0" name="Line 452"/>
            <p:cNvSpPr>
              <a:spLocks noChangeShapeType="1"/>
            </p:cNvSpPr>
            <p:nvPr/>
          </p:nvSpPr>
          <p:spPr bwMode="auto">
            <a:xfrm flipH="1">
              <a:off x="-683" y="223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1" name="Line 453"/>
            <p:cNvSpPr>
              <a:spLocks noChangeShapeType="1"/>
            </p:cNvSpPr>
            <p:nvPr/>
          </p:nvSpPr>
          <p:spPr bwMode="auto">
            <a:xfrm>
              <a:off x="-1132" y="2650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2" name="Line 454"/>
            <p:cNvSpPr>
              <a:spLocks noChangeShapeType="1"/>
            </p:cNvSpPr>
            <p:nvPr/>
          </p:nvSpPr>
          <p:spPr bwMode="auto">
            <a:xfrm flipH="1">
              <a:off x="-1132" y="2650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3" name="Line 455"/>
            <p:cNvSpPr>
              <a:spLocks noChangeShapeType="1"/>
            </p:cNvSpPr>
            <p:nvPr/>
          </p:nvSpPr>
          <p:spPr bwMode="auto">
            <a:xfrm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4" name="Line 456"/>
            <p:cNvSpPr>
              <a:spLocks noChangeShapeType="1"/>
            </p:cNvSpPr>
            <p:nvPr/>
          </p:nvSpPr>
          <p:spPr bwMode="auto">
            <a:xfrm flipH="1"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5689" name="Rectangle 777"/>
          <p:cNvSpPr>
            <a:spLocks noChangeArrowheads="1"/>
          </p:cNvSpPr>
          <p:nvPr/>
        </p:nvSpPr>
        <p:spPr bwMode="auto">
          <a:xfrm>
            <a:off x="6416675" y="3591977"/>
            <a:ext cx="2363788" cy="22145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0" name="Rectangle 778"/>
          <p:cNvSpPr>
            <a:spLocks noChangeArrowheads="1"/>
          </p:cNvSpPr>
          <p:nvPr/>
        </p:nvSpPr>
        <p:spPr bwMode="auto">
          <a:xfrm>
            <a:off x="6416675" y="3591977"/>
            <a:ext cx="2363788" cy="221456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1" name="Line 779"/>
          <p:cNvSpPr>
            <a:spLocks noChangeShapeType="1"/>
          </p:cNvSpPr>
          <p:nvPr/>
        </p:nvSpPr>
        <p:spPr bwMode="auto">
          <a:xfrm>
            <a:off x="6416675" y="3591977"/>
            <a:ext cx="23637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2" name="Line 780"/>
          <p:cNvSpPr>
            <a:spLocks noChangeShapeType="1"/>
          </p:cNvSpPr>
          <p:nvPr/>
        </p:nvSpPr>
        <p:spPr bwMode="auto">
          <a:xfrm>
            <a:off x="6416675" y="5806540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3" name="Line 781"/>
          <p:cNvSpPr>
            <a:spLocks noChangeShapeType="1"/>
          </p:cNvSpPr>
          <p:nvPr/>
        </p:nvSpPr>
        <p:spPr bwMode="auto">
          <a:xfrm flipV="1">
            <a:off x="8780463" y="3591977"/>
            <a:ext cx="1587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4" name="Line 782"/>
          <p:cNvSpPr>
            <a:spLocks noChangeShapeType="1"/>
          </p:cNvSpPr>
          <p:nvPr/>
        </p:nvSpPr>
        <p:spPr bwMode="auto">
          <a:xfrm flipV="1">
            <a:off x="6416675" y="3591977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5" name="Line 783"/>
          <p:cNvSpPr>
            <a:spLocks noChangeShapeType="1"/>
          </p:cNvSpPr>
          <p:nvPr/>
        </p:nvSpPr>
        <p:spPr bwMode="auto">
          <a:xfrm>
            <a:off x="6416675" y="5806540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6" name="Line 784"/>
          <p:cNvSpPr>
            <a:spLocks noChangeShapeType="1"/>
          </p:cNvSpPr>
          <p:nvPr/>
        </p:nvSpPr>
        <p:spPr bwMode="auto">
          <a:xfrm flipV="1">
            <a:off x="6416675" y="3591977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7" name="Line 785"/>
          <p:cNvSpPr>
            <a:spLocks noChangeShapeType="1"/>
          </p:cNvSpPr>
          <p:nvPr/>
        </p:nvSpPr>
        <p:spPr bwMode="auto">
          <a:xfrm>
            <a:off x="6416675" y="3591977"/>
            <a:ext cx="23637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8" name="Line 786"/>
          <p:cNvSpPr>
            <a:spLocks noChangeShapeType="1"/>
          </p:cNvSpPr>
          <p:nvPr/>
        </p:nvSpPr>
        <p:spPr bwMode="auto">
          <a:xfrm>
            <a:off x="6416675" y="5806540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9" name="Line 787"/>
          <p:cNvSpPr>
            <a:spLocks noChangeShapeType="1"/>
          </p:cNvSpPr>
          <p:nvPr/>
        </p:nvSpPr>
        <p:spPr bwMode="auto">
          <a:xfrm flipV="1">
            <a:off x="8780463" y="3591977"/>
            <a:ext cx="1587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0" name="Line 788"/>
          <p:cNvSpPr>
            <a:spLocks noChangeShapeType="1"/>
          </p:cNvSpPr>
          <p:nvPr/>
        </p:nvSpPr>
        <p:spPr bwMode="auto">
          <a:xfrm flipV="1">
            <a:off x="6416675" y="3591977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2" name="Rectangle 790"/>
          <p:cNvSpPr>
            <a:spLocks noChangeArrowheads="1"/>
          </p:cNvSpPr>
          <p:nvPr/>
        </p:nvSpPr>
        <p:spPr bwMode="auto">
          <a:xfrm>
            <a:off x="6451600" y="5806540"/>
            <a:ext cx="47625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3" name="Rectangle 791"/>
          <p:cNvSpPr>
            <a:spLocks noChangeArrowheads="1"/>
          </p:cNvSpPr>
          <p:nvPr/>
        </p:nvSpPr>
        <p:spPr bwMode="auto">
          <a:xfrm>
            <a:off x="6902450" y="5171540"/>
            <a:ext cx="55563" cy="6350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4" name="Rectangle 792"/>
          <p:cNvSpPr>
            <a:spLocks noChangeArrowheads="1"/>
          </p:cNvSpPr>
          <p:nvPr/>
        </p:nvSpPr>
        <p:spPr bwMode="auto">
          <a:xfrm>
            <a:off x="6902450" y="5171540"/>
            <a:ext cx="55563" cy="63500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5" name="Rectangle 793"/>
          <p:cNvSpPr>
            <a:spLocks noChangeArrowheads="1"/>
          </p:cNvSpPr>
          <p:nvPr/>
        </p:nvSpPr>
        <p:spPr bwMode="auto">
          <a:xfrm>
            <a:off x="7088188" y="4603215"/>
            <a:ext cx="49212" cy="1203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6" name="Rectangle 794"/>
          <p:cNvSpPr>
            <a:spLocks noChangeArrowheads="1"/>
          </p:cNvSpPr>
          <p:nvPr/>
        </p:nvSpPr>
        <p:spPr bwMode="auto">
          <a:xfrm>
            <a:off x="7088188" y="4603215"/>
            <a:ext cx="49212" cy="12033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7" name="Rectangle 795"/>
          <p:cNvSpPr>
            <a:spLocks noChangeArrowheads="1"/>
          </p:cNvSpPr>
          <p:nvPr/>
        </p:nvSpPr>
        <p:spPr bwMode="auto">
          <a:xfrm>
            <a:off x="7265988" y="3841215"/>
            <a:ext cx="57150" cy="1965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8" name="Rectangle 796"/>
          <p:cNvSpPr>
            <a:spLocks noChangeArrowheads="1"/>
          </p:cNvSpPr>
          <p:nvPr/>
        </p:nvSpPr>
        <p:spPr bwMode="auto">
          <a:xfrm>
            <a:off x="7265988" y="3841215"/>
            <a:ext cx="57150" cy="19653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9" name="Rectangle 797"/>
          <p:cNvSpPr>
            <a:spLocks noChangeArrowheads="1"/>
          </p:cNvSpPr>
          <p:nvPr/>
        </p:nvSpPr>
        <p:spPr bwMode="auto">
          <a:xfrm>
            <a:off x="7451725" y="4034890"/>
            <a:ext cx="49213" cy="17716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0" name="Rectangle 798"/>
          <p:cNvSpPr>
            <a:spLocks noChangeArrowheads="1"/>
          </p:cNvSpPr>
          <p:nvPr/>
        </p:nvSpPr>
        <p:spPr bwMode="auto">
          <a:xfrm>
            <a:off x="7451725" y="4034890"/>
            <a:ext cx="49213" cy="17716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1" name="Rectangle 799"/>
          <p:cNvSpPr>
            <a:spLocks noChangeArrowheads="1"/>
          </p:cNvSpPr>
          <p:nvPr/>
        </p:nvSpPr>
        <p:spPr bwMode="auto">
          <a:xfrm>
            <a:off x="7631113" y="5228690"/>
            <a:ext cx="55562" cy="5778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2" name="Rectangle 800"/>
          <p:cNvSpPr>
            <a:spLocks noChangeArrowheads="1"/>
          </p:cNvSpPr>
          <p:nvPr/>
        </p:nvSpPr>
        <p:spPr bwMode="auto">
          <a:xfrm>
            <a:off x="7631113" y="5228690"/>
            <a:ext cx="55562" cy="5778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3" name="Rectangle 801"/>
          <p:cNvSpPr>
            <a:spLocks noChangeArrowheads="1"/>
          </p:cNvSpPr>
          <p:nvPr/>
        </p:nvSpPr>
        <p:spPr bwMode="auto">
          <a:xfrm>
            <a:off x="7816850" y="5614452"/>
            <a:ext cx="49213" cy="1920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4" name="Rectangle 802"/>
          <p:cNvSpPr>
            <a:spLocks noChangeArrowheads="1"/>
          </p:cNvSpPr>
          <p:nvPr/>
        </p:nvSpPr>
        <p:spPr bwMode="auto">
          <a:xfrm>
            <a:off x="7816850" y="5614452"/>
            <a:ext cx="49213" cy="192088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6" name="Rectangle 804"/>
          <p:cNvSpPr>
            <a:spLocks noChangeArrowheads="1"/>
          </p:cNvSpPr>
          <p:nvPr/>
        </p:nvSpPr>
        <p:spPr bwMode="auto">
          <a:xfrm>
            <a:off x="7994650" y="5806540"/>
            <a:ext cx="57150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8" name="Rectangle 806"/>
          <p:cNvSpPr>
            <a:spLocks noChangeArrowheads="1"/>
          </p:cNvSpPr>
          <p:nvPr/>
        </p:nvSpPr>
        <p:spPr bwMode="auto">
          <a:xfrm>
            <a:off x="8180388" y="5806540"/>
            <a:ext cx="49212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0" name="Rectangle 808"/>
          <p:cNvSpPr>
            <a:spLocks noChangeArrowheads="1"/>
          </p:cNvSpPr>
          <p:nvPr/>
        </p:nvSpPr>
        <p:spPr bwMode="auto">
          <a:xfrm>
            <a:off x="8359775" y="5806540"/>
            <a:ext cx="55563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2" name="Rectangle 810"/>
          <p:cNvSpPr>
            <a:spLocks noChangeArrowheads="1"/>
          </p:cNvSpPr>
          <p:nvPr/>
        </p:nvSpPr>
        <p:spPr bwMode="auto">
          <a:xfrm>
            <a:off x="6499225" y="5806540"/>
            <a:ext cx="57150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4" name="Rectangle 812"/>
          <p:cNvSpPr>
            <a:spLocks noChangeArrowheads="1"/>
          </p:cNvSpPr>
          <p:nvPr/>
        </p:nvSpPr>
        <p:spPr bwMode="auto">
          <a:xfrm>
            <a:off x="6958013" y="5806540"/>
            <a:ext cx="49212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6" name="Rectangle 814"/>
          <p:cNvSpPr>
            <a:spLocks noChangeArrowheads="1"/>
          </p:cNvSpPr>
          <p:nvPr/>
        </p:nvSpPr>
        <p:spPr bwMode="auto">
          <a:xfrm>
            <a:off x="7137400" y="5806540"/>
            <a:ext cx="55563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7" name="Rectangle 815"/>
          <p:cNvSpPr>
            <a:spLocks noChangeArrowheads="1"/>
          </p:cNvSpPr>
          <p:nvPr/>
        </p:nvSpPr>
        <p:spPr bwMode="auto">
          <a:xfrm>
            <a:off x="7323138" y="5614452"/>
            <a:ext cx="47625" cy="192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8" name="Rectangle 816"/>
          <p:cNvSpPr>
            <a:spLocks noChangeArrowheads="1"/>
          </p:cNvSpPr>
          <p:nvPr/>
        </p:nvSpPr>
        <p:spPr bwMode="auto">
          <a:xfrm>
            <a:off x="7323138" y="5614452"/>
            <a:ext cx="47625" cy="192088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9" name="Rectangle 817"/>
          <p:cNvSpPr>
            <a:spLocks noChangeArrowheads="1"/>
          </p:cNvSpPr>
          <p:nvPr/>
        </p:nvSpPr>
        <p:spPr bwMode="auto">
          <a:xfrm>
            <a:off x="7500938" y="4977865"/>
            <a:ext cx="57150" cy="828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0" name="Rectangle 818"/>
          <p:cNvSpPr>
            <a:spLocks noChangeArrowheads="1"/>
          </p:cNvSpPr>
          <p:nvPr/>
        </p:nvSpPr>
        <p:spPr bwMode="auto">
          <a:xfrm>
            <a:off x="7500938" y="4977865"/>
            <a:ext cx="57150" cy="828675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1" name="Rectangle 819"/>
          <p:cNvSpPr>
            <a:spLocks noChangeArrowheads="1"/>
          </p:cNvSpPr>
          <p:nvPr/>
        </p:nvSpPr>
        <p:spPr bwMode="auto">
          <a:xfrm>
            <a:off x="7686675" y="3899952"/>
            <a:ext cx="49213" cy="1906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2" name="Rectangle 820"/>
          <p:cNvSpPr>
            <a:spLocks noChangeArrowheads="1"/>
          </p:cNvSpPr>
          <p:nvPr/>
        </p:nvSpPr>
        <p:spPr bwMode="auto">
          <a:xfrm>
            <a:off x="7686675" y="3899952"/>
            <a:ext cx="49213" cy="1906588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3" name="Rectangle 821"/>
          <p:cNvSpPr>
            <a:spLocks noChangeArrowheads="1"/>
          </p:cNvSpPr>
          <p:nvPr/>
        </p:nvSpPr>
        <p:spPr bwMode="auto">
          <a:xfrm>
            <a:off x="7866063" y="3966627"/>
            <a:ext cx="55562" cy="1839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4" name="Rectangle 822"/>
          <p:cNvSpPr>
            <a:spLocks noChangeArrowheads="1"/>
          </p:cNvSpPr>
          <p:nvPr/>
        </p:nvSpPr>
        <p:spPr bwMode="auto">
          <a:xfrm>
            <a:off x="7866063" y="3966627"/>
            <a:ext cx="55562" cy="1839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5" name="Rectangle 823"/>
          <p:cNvSpPr>
            <a:spLocks noChangeArrowheads="1"/>
          </p:cNvSpPr>
          <p:nvPr/>
        </p:nvSpPr>
        <p:spPr bwMode="auto">
          <a:xfrm>
            <a:off x="8051800" y="4728627"/>
            <a:ext cx="47625" cy="1077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6" name="Rectangle 824"/>
          <p:cNvSpPr>
            <a:spLocks noChangeArrowheads="1"/>
          </p:cNvSpPr>
          <p:nvPr/>
        </p:nvSpPr>
        <p:spPr bwMode="auto">
          <a:xfrm>
            <a:off x="8051800" y="4728627"/>
            <a:ext cx="47625" cy="1077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7" name="Rectangle 825"/>
          <p:cNvSpPr>
            <a:spLocks noChangeArrowheads="1"/>
          </p:cNvSpPr>
          <p:nvPr/>
        </p:nvSpPr>
        <p:spPr bwMode="auto">
          <a:xfrm>
            <a:off x="8229600" y="5363627"/>
            <a:ext cx="57150" cy="442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8" name="Rectangle 826"/>
          <p:cNvSpPr>
            <a:spLocks noChangeArrowheads="1"/>
          </p:cNvSpPr>
          <p:nvPr/>
        </p:nvSpPr>
        <p:spPr bwMode="auto">
          <a:xfrm>
            <a:off x="8229600" y="5363627"/>
            <a:ext cx="57150" cy="442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9" name="Rectangle 827"/>
          <p:cNvSpPr>
            <a:spLocks noChangeArrowheads="1"/>
          </p:cNvSpPr>
          <p:nvPr/>
        </p:nvSpPr>
        <p:spPr bwMode="auto">
          <a:xfrm>
            <a:off x="8415338" y="5739865"/>
            <a:ext cx="49212" cy="66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40" name="Rectangle 828"/>
          <p:cNvSpPr>
            <a:spLocks noChangeArrowheads="1"/>
          </p:cNvSpPr>
          <p:nvPr/>
        </p:nvSpPr>
        <p:spPr bwMode="auto">
          <a:xfrm>
            <a:off x="8415338" y="5739865"/>
            <a:ext cx="49212" cy="66675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95" name="Text Box 883"/>
          <p:cNvSpPr txBox="1">
            <a:spLocks noChangeArrowheads="1"/>
          </p:cNvSpPr>
          <p:nvPr/>
        </p:nvSpPr>
        <p:spPr bwMode="auto">
          <a:xfrm>
            <a:off x="7032625" y="2855377"/>
            <a:ext cx="660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[0</a:t>
            </a:r>
            <a:r>
              <a:rPr lang="en-US" altLang="en-US" baseline="30000" dirty="0">
                <a:solidFill>
                  <a:srgbClr val="FF0000"/>
                </a:solidFill>
              </a:rPr>
              <a:t>]</a:t>
            </a:r>
            <a:endParaRPr lang="en-US" altLang="en-US" dirty="0">
              <a:solidFill>
                <a:srgbClr val="FF00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</a:rPr>
              <a:t>-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295796" name="Text Box 884"/>
          <p:cNvSpPr txBox="1">
            <a:spLocks noChangeArrowheads="1"/>
          </p:cNvSpPr>
          <p:nvPr/>
        </p:nvSpPr>
        <p:spPr bwMode="auto">
          <a:xfrm>
            <a:off x="7553325" y="2855377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003399"/>
                </a:solidFill>
                <a:latin typeface="Symbol" pitchFamily="18" charset="2"/>
              </a:rPr>
              <a:t>m</a:t>
            </a:r>
            <a:r>
              <a:rPr lang="en-US" alt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[1]</a:t>
            </a:r>
            <a:endParaRPr lang="en-US" altLang="en-US" b="1" dirty="0">
              <a:solidFill>
                <a:srgbClr val="0066CC"/>
              </a:solidFill>
            </a:endParaRPr>
          </a:p>
        </p:txBody>
      </p:sp>
      <p:sp>
        <p:nvSpPr>
          <p:cNvPr id="295797" name="Text Box 885"/>
          <p:cNvSpPr txBox="1">
            <a:spLocks noChangeArrowheads="1"/>
          </p:cNvSpPr>
          <p:nvPr/>
        </p:nvSpPr>
        <p:spPr bwMode="auto">
          <a:xfrm>
            <a:off x="6956425" y="5857895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FF0000"/>
                </a:solidFill>
              </a:rPr>
              <a:t>i</a:t>
            </a:r>
            <a:r>
              <a:rPr lang="en-US" altLang="en-US" baseline="30000" dirty="0">
                <a:solidFill>
                  <a:srgbClr val="FF0000"/>
                </a:solidFill>
              </a:rPr>
              <a:t>[0]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295798" name="Text Box 886"/>
          <p:cNvSpPr txBox="1">
            <a:spLocks noChangeArrowheads="1"/>
          </p:cNvSpPr>
          <p:nvPr/>
        </p:nvSpPr>
        <p:spPr bwMode="auto">
          <a:xfrm>
            <a:off x="7642225" y="5870595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0066CC"/>
                </a:solidFill>
              </a:rPr>
              <a:t>i</a:t>
            </a:r>
            <a:r>
              <a:rPr lang="en-US" altLang="en-US" baseline="30000" dirty="0">
                <a:solidFill>
                  <a:srgbClr val="0066CC"/>
                </a:solidFill>
              </a:rPr>
              <a:t>[1]</a:t>
            </a:r>
            <a:endParaRPr lang="en-US" altLang="en-US" b="1" dirty="0">
              <a:solidFill>
                <a:srgbClr val="003399"/>
              </a:solidFill>
            </a:endParaRPr>
          </a:p>
        </p:txBody>
      </p:sp>
      <p:sp>
        <p:nvSpPr>
          <p:cNvPr id="295799" name="Line 887"/>
          <p:cNvSpPr>
            <a:spLocks noChangeShapeType="1"/>
          </p:cNvSpPr>
          <p:nvPr/>
        </p:nvSpPr>
        <p:spPr bwMode="auto">
          <a:xfrm>
            <a:off x="7667625" y="5890677"/>
            <a:ext cx="5969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800" name="Line 888"/>
          <p:cNvSpPr>
            <a:spLocks noChangeShapeType="1"/>
          </p:cNvSpPr>
          <p:nvPr/>
        </p:nvSpPr>
        <p:spPr bwMode="auto">
          <a:xfrm>
            <a:off x="6969125" y="5890677"/>
            <a:ext cx="596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801" name="Line 889"/>
          <p:cNvSpPr>
            <a:spLocks noChangeShapeType="1"/>
          </p:cNvSpPr>
          <p:nvPr/>
        </p:nvSpPr>
        <p:spPr bwMode="auto">
          <a:xfrm>
            <a:off x="7299325" y="3274477"/>
            <a:ext cx="1588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802" name="Line 890"/>
          <p:cNvSpPr>
            <a:spLocks noChangeShapeType="1"/>
          </p:cNvSpPr>
          <p:nvPr/>
        </p:nvSpPr>
        <p:spPr bwMode="auto">
          <a:xfrm>
            <a:off x="7312025" y="3490377"/>
            <a:ext cx="482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803" name="Line 891"/>
          <p:cNvSpPr>
            <a:spLocks noChangeShapeType="1"/>
          </p:cNvSpPr>
          <p:nvPr/>
        </p:nvSpPr>
        <p:spPr bwMode="auto">
          <a:xfrm>
            <a:off x="7781925" y="3274477"/>
            <a:ext cx="1588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5816" name="Group 904"/>
          <p:cNvGrpSpPr>
            <a:grpSpLocks/>
          </p:cNvGrpSpPr>
          <p:nvPr/>
        </p:nvGrpSpPr>
        <p:grpSpPr bwMode="auto">
          <a:xfrm>
            <a:off x="0" y="1185327"/>
            <a:ext cx="7313613" cy="4064000"/>
            <a:chOff x="408" y="931"/>
            <a:chExt cx="5352" cy="3010"/>
          </a:xfrm>
        </p:grpSpPr>
        <p:grpSp>
          <p:nvGrpSpPr>
            <p:cNvPr id="295817" name="Group 905"/>
            <p:cNvGrpSpPr>
              <a:grpSpLocks/>
            </p:cNvGrpSpPr>
            <p:nvPr/>
          </p:nvGrpSpPr>
          <p:grpSpPr bwMode="auto">
            <a:xfrm>
              <a:off x="408" y="931"/>
              <a:ext cx="5134" cy="3010"/>
              <a:chOff x="408" y="931"/>
              <a:chExt cx="5134" cy="3010"/>
            </a:xfrm>
          </p:grpSpPr>
          <p:pic>
            <p:nvPicPr>
              <p:cNvPr id="295818" name="Picture 906" descr="C:\Users\Isabelle\Projects\ETH\Presentations\Lecture2\leukemia.bm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" y="931"/>
                <a:ext cx="3931" cy="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5819" name="Text Box 907"/>
              <p:cNvSpPr txBox="1">
                <a:spLocks noChangeArrowheads="1"/>
              </p:cNvSpPr>
              <p:nvPr/>
            </p:nvSpPr>
            <p:spPr bwMode="auto">
              <a:xfrm>
                <a:off x="1463" y="3299"/>
                <a:ext cx="4079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 i="1" dirty="0">
                    <a:solidFill>
                      <a:srgbClr val="3333CC"/>
                    </a:solidFill>
                    <a:latin typeface="Arial" pitchFamily="34" charset="0"/>
                  </a:rPr>
                  <a:t>Golub et al, Science Vol 286:15 Oct. 1999</a:t>
                </a:r>
                <a:endParaRPr lang="en-US" altLang="en-US" sz="1400" b="1" i="1" dirty="0">
                  <a:solidFill>
                    <a:srgbClr val="3333CC"/>
                  </a:solidFill>
                  <a:latin typeface="Bliss-Regular"/>
                </a:endParaRPr>
              </a:p>
            </p:txBody>
          </p:sp>
          <p:sp>
            <p:nvSpPr>
              <p:cNvPr id="295820" name="Text Box 908"/>
              <p:cNvSpPr txBox="1">
                <a:spLocks noChangeArrowheads="1"/>
              </p:cNvSpPr>
              <p:nvPr/>
            </p:nvSpPr>
            <p:spPr bwMode="auto">
              <a:xfrm>
                <a:off x="4790" y="1722"/>
                <a:ext cx="351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+1</a:t>
                </a:r>
              </a:p>
            </p:txBody>
          </p:sp>
          <p:sp>
            <p:nvSpPr>
              <p:cNvPr id="295821" name="Text Box 909"/>
              <p:cNvSpPr txBox="1">
                <a:spLocks noChangeArrowheads="1"/>
              </p:cNvSpPr>
              <p:nvPr/>
            </p:nvSpPr>
            <p:spPr bwMode="auto">
              <a:xfrm>
                <a:off x="4798" y="2848"/>
                <a:ext cx="352" cy="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-1</a:t>
                </a:r>
              </a:p>
            </p:txBody>
          </p:sp>
          <p:sp>
            <p:nvSpPr>
              <p:cNvPr id="295822" name="Text Box 910"/>
              <p:cNvSpPr txBox="1">
                <a:spLocks noChangeArrowheads="1"/>
              </p:cNvSpPr>
              <p:nvPr/>
            </p:nvSpPr>
            <p:spPr bwMode="auto">
              <a:xfrm>
                <a:off x="776" y="1694"/>
                <a:ext cx="353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-1</a:t>
                </a:r>
              </a:p>
            </p:txBody>
          </p:sp>
          <p:sp>
            <p:nvSpPr>
              <p:cNvPr id="295823" name="Text Box 911"/>
              <p:cNvSpPr txBox="1">
                <a:spLocks noChangeArrowheads="1"/>
              </p:cNvSpPr>
              <p:nvPr/>
            </p:nvSpPr>
            <p:spPr bwMode="auto">
              <a:xfrm>
                <a:off x="761" y="2813"/>
                <a:ext cx="351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+1</a:t>
                </a:r>
              </a:p>
            </p:txBody>
          </p:sp>
          <p:sp>
            <p:nvSpPr>
              <p:cNvPr id="295824" name="Line 912"/>
              <p:cNvSpPr>
                <a:spLocks noChangeShapeType="1"/>
              </p:cNvSpPr>
              <p:nvPr/>
            </p:nvSpPr>
            <p:spPr bwMode="auto">
              <a:xfrm>
                <a:off x="698" y="1222"/>
                <a:ext cx="0" cy="20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25" name="Text Box 913"/>
              <p:cNvSpPr txBox="1">
                <a:spLocks noChangeArrowheads="1"/>
              </p:cNvSpPr>
              <p:nvPr/>
            </p:nvSpPr>
            <p:spPr bwMode="auto">
              <a:xfrm>
                <a:off x="408" y="1996"/>
                <a:ext cx="244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/>
                  <a:t>N</a:t>
                </a:r>
                <a:endParaRPr lang="en-US" altLang="en-US" dirty="0"/>
              </a:p>
            </p:txBody>
          </p:sp>
          <p:sp>
            <p:nvSpPr>
              <p:cNvPr id="295826" name="Line 914"/>
              <p:cNvSpPr>
                <a:spLocks noChangeShapeType="1"/>
              </p:cNvSpPr>
              <p:nvPr/>
            </p:nvSpPr>
            <p:spPr bwMode="auto">
              <a:xfrm>
                <a:off x="1351" y="1059"/>
                <a:ext cx="305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27" name="Text Box 915"/>
              <p:cNvSpPr txBox="1">
                <a:spLocks noChangeArrowheads="1"/>
              </p:cNvSpPr>
              <p:nvPr/>
            </p:nvSpPr>
            <p:spPr bwMode="auto">
              <a:xfrm>
                <a:off x="858" y="3264"/>
                <a:ext cx="576" cy="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/>
                  <a:t>{-y</a:t>
                </a:r>
                <a:r>
                  <a:rPr lang="en-US" altLang="en-US" baseline="-25000"/>
                  <a:t>i</a:t>
                </a:r>
                <a:r>
                  <a:rPr lang="en-US" altLang="en-US"/>
                  <a:t>}</a:t>
                </a:r>
              </a:p>
            </p:txBody>
          </p:sp>
        </p:grpSp>
        <p:sp>
          <p:nvSpPr>
            <p:cNvPr id="295828" name="Text Box 916"/>
            <p:cNvSpPr txBox="1">
              <a:spLocks noChangeArrowheads="1"/>
            </p:cNvSpPr>
            <p:nvPr/>
          </p:nvSpPr>
          <p:spPr bwMode="auto">
            <a:xfrm>
              <a:off x="3985" y="3264"/>
              <a:ext cx="1775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        {y</a:t>
              </a:r>
              <a:r>
                <a:rPr lang="en-US" altLang="en-US" baseline="-25000"/>
                <a:t>i</a:t>
              </a:r>
              <a:r>
                <a:rPr lang="en-US" altLang="en-US"/>
                <a:t>}</a:t>
              </a:r>
              <a:endParaRPr lang="en-US" altLang="en-US" sz="1800"/>
            </a:p>
          </p:txBody>
        </p:sp>
      </p:grpSp>
      <p:grpSp>
        <p:nvGrpSpPr>
          <p:cNvPr id="295833" name="Group 921"/>
          <p:cNvGrpSpPr>
            <a:grpSpLocks/>
          </p:cNvGrpSpPr>
          <p:nvPr/>
        </p:nvGrpSpPr>
        <p:grpSpPr bwMode="auto">
          <a:xfrm>
            <a:off x="923925" y="4706413"/>
            <a:ext cx="4446588" cy="695326"/>
            <a:chOff x="715" y="3271"/>
            <a:chExt cx="2801" cy="438"/>
          </a:xfrm>
        </p:grpSpPr>
        <p:sp>
          <p:nvSpPr>
            <p:cNvPr id="295831" name="Text Box 919"/>
            <p:cNvSpPr txBox="1">
              <a:spLocks noChangeArrowheads="1"/>
            </p:cNvSpPr>
            <p:nvPr/>
          </p:nvSpPr>
          <p:spPr bwMode="auto">
            <a:xfrm>
              <a:off x="1257" y="3271"/>
              <a:ext cx="94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 smtClean="0">
                  <a:latin typeface="Symbol" pitchFamily="18" charset="2"/>
                </a:rPr>
                <a:t>m</a:t>
              </a:r>
              <a:r>
                <a:rPr lang="en-US" altLang="en-US" sz="2000" baseline="-25000" dirty="0" smtClean="0"/>
                <a:t>i</a:t>
              </a:r>
              <a:r>
                <a:rPr lang="en-US" altLang="en-US" sz="2000" baseline="30000" dirty="0" smtClean="0"/>
                <a:t>[1]</a:t>
              </a:r>
              <a:r>
                <a:rPr lang="en-US" altLang="en-US" sz="2000" dirty="0" smtClean="0"/>
                <a:t> </a:t>
              </a:r>
              <a:r>
                <a:rPr lang="en-US" altLang="en-US" sz="2000" dirty="0"/>
                <a:t>- </a:t>
              </a:r>
              <a:r>
                <a:rPr lang="en-US" altLang="en-US" sz="2000" dirty="0" smtClean="0">
                  <a:latin typeface="Symbol" pitchFamily="18" charset="2"/>
                </a:rPr>
                <a:t>m</a:t>
              </a:r>
              <a:r>
                <a:rPr lang="en-US" altLang="en-US" sz="2000" baseline="-25000" dirty="0" smtClean="0"/>
                <a:t>i</a:t>
              </a:r>
              <a:r>
                <a:rPr lang="en-US" altLang="en-US" sz="2000" baseline="30000" dirty="0" smtClean="0"/>
                <a:t>[0]</a:t>
              </a:r>
              <a:endParaRPr lang="en-US" altLang="en-US" dirty="0"/>
            </a:p>
          </p:txBody>
        </p:sp>
        <p:sp>
          <p:nvSpPr>
            <p:cNvPr id="295829" name="Text Box 917"/>
            <p:cNvSpPr txBox="1">
              <a:spLocks noChangeArrowheads="1"/>
            </p:cNvSpPr>
            <p:nvPr/>
          </p:nvSpPr>
          <p:spPr bwMode="auto">
            <a:xfrm>
              <a:off x="715" y="3377"/>
              <a:ext cx="28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err="1" smtClean="0"/>
                <a:t>w</a:t>
              </a:r>
              <a:r>
                <a:rPr lang="en-US" altLang="en-US" baseline="-25000" dirty="0" err="1" smtClean="0"/>
                <a:t>i</a:t>
              </a:r>
              <a:r>
                <a:rPr lang="en-US" altLang="en-US" dirty="0" smtClean="0"/>
                <a:t>  </a:t>
              </a:r>
              <a:r>
                <a:rPr lang="en-US" altLang="en-US" dirty="0"/>
                <a:t>= </a:t>
              </a:r>
            </a:p>
          </p:txBody>
        </p:sp>
        <p:sp>
          <p:nvSpPr>
            <p:cNvPr id="295830" name="Line 918"/>
            <p:cNvSpPr>
              <a:spLocks noChangeShapeType="1"/>
            </p:cNvSpPr>
            <p:nvPr/>
          </p:nvSpPr>
          <p:spPr bwMode="auto">
            <a:xfrm flipV="1">
              <a:off x="1208" y="3509"/>
              <a:ext cx="769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832" name="Text Box 920"/>
            <p:cNvSpPr txBox="1">
              <a:spLocks noChangeArrowheads="1"/>
            </p:cNvSpPr>
            <p:nvPr/>
          </p:nvSpPr>
          <p:spPr bwMode="auto">
            <a:xfrm>
              <a:off x="1488" y="3476"/>
              <a:ext cx="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smtClean="0">
                  <a:latin typeface="Symbol" pitchFamily="18" charset="2"/>
                </a:rPr>
                <a:t>s</a:t>
              </a:r>
              <a:r>
                <a:rPr lang="en-US" altLang="en-US" baseline="-25000" dirty="0" smtClean="0"/>
                <a:t>i</a:t>
              </a:r>
              <a:r>
                <a:rPr lang="en-US" altLang="en-US" baseline="30000" dirty="0" smtClean="0"/>
                <a:t>2</a:t>
              </a:r>
              <a:endParaRPr lang="en-US" altLang="en-US" baseline="30000" dirty="0"/>
            </a:p>
          </p:txBody>
        </p:sp>
      </p:grpSp>
      <p:sp>
        <p:nvSpPr>
          <p:cNvPr id="295834" name="Text Box 922"/>
          <p:cNvSpPr txBox="1">
            <a:spLocks noChangeArrowheads="1"/>
          </p:cNvSpPr>
          <p:nvPr/>
        </p:nvSpPr>
        <p:spPr bwMode="auto">
          <a:xfrm>
            <a:off x="152400" y="5598577"/>
            <a:ext cx="335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295835" name="Rectangle 923"/>
          <p:cNvSpPr>
            <a:spLocks noChangeArrowheads="1"/>
          </p:cNvSpPr>
          <p:nvPr/>
        </p:nvSpPr>
        <p:spPr bwMode="auto">
          <a:xfrm>
            <a:off x="930275" y="5338227"/>
            <a:ext cx="544572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smtClean="0"/>
              <a:t>Rank features according to “signal-to-noise” ratio:</a:t>
            </a:r>
          </a:p>
          <a:p>
            <a:r>
              <a:rPr lang="en-US" altLang="en-US" dirty="0" smtClean="0"/>
              <a:t>S2N</a:t>
            </a:r>
            <a:r>
              <a:rPr lang="en-US" altLang="en-US" sz="3200" dirty="0" smtClean="0">
                <a:latin typeface="Arial" pitchFamily="34" charset="0"/>
              </a:rPr>
              <a:t> </a:t>
            </a:r>
            <a:r>
              <a:rPr lang="en-US" altLang="en-US" dirty="0" smtClean="0">
                <a:latin typeface="Arial" pitchFamily="34" charset="0"/>
              </a:rPr>
              <a:t>= | 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latin typeface="Arial" pitchFamily="34" charset="0"/>
              </a:rPr>
              <a:t>w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>
                <a:latin typeface="Arial" pitchFamily="34" charset="0"/>
              </a:rPr>
              <a:t> | </a:t>
            </a:r>
            <a:r>
              <a:rPr lang="en-US" altLang="en-US" sz="3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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r>
              <a:rPr lang="en-US" altLang="en-US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corrcoef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|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Symbol" pitchFamily="18" charset="2"/>
              </a:rPr>
              <a:t>~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|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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y |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     </a:t>
            </a:r>
          </a:p>
          <a:p>
            <a:r>
              <a:rPr lang="en-US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For “balanced classes and after 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“standardization”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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(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-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altLang="en-US" baseline="-25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)/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4" name="Text Box 913"/>
          <p:cNvSpPr txBox="1">
            <a:spLocks noChangeArrowheads="1"/>
          </p:cNvSpPr>
          <p:nvPr/>
        </p:nvSpPr>
        <p:spPr bwMode="auto">
          <a:xfrm>
            <a:off x="3200401" y="1000354"/>
            <a:ext cx="304800" cy="36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 smtClean="0"/>
              <a:t>d</a:t>
            </a:r>
            <a:endParaRPr lang="en-US" altLang="en-US" dirty="0"/>
          </a:p>
        </p:txBody>
      </p:sp>
      <p:sp>
        <p:nvSpPr>
          <p:cNvPr id="296" name="Text Box 885"/>
          <p:cNvSpPr txBox="1">
            <a:spLocks noChangeArrowheads="1"/>
          </p:cNvSpPr>
          <p:nvPr/>
        </p:nvSpPr>
        <p:spPr bwMode="auto">
          <a:xfrm>
            <a:off x="3257549" y="4872574"/>
            <a:ext cx="25668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 </a:t>
            </a:r>
            <a:r>
              <a:rPr lang="en-US" altLang="en-US" dirty="0" smtClean="0">
                <a:latin typeface="Arial" pitchFamily="34" charset="0"/>
                <a:sym typeface="Symbol" pitchFamily="18" charset="2"/>
              </a:rPr>
              <a:t>½ (</a:t>
            </a:r>
            <a:r>
              <a:rPr lang="en-US" altLang="en-US" b="1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[0]</a:t>
            </a:r>
            <a:r>
              <a:rPr lang="en-US" altLang="en-US" b="1" dirty="0">
                <a:solidFill>
                  <a:srgbClr val="003399"/>
                </a:solidFill>
                <a:latin typeface="Symbol" pitchFamily="18" charset="2"/>
              </a:rPr>
              <a:t> </a:t>
            </a:r>
            <a:r>
              <a:rPr lang="en-US" altLang="en-US" b="1" dirty="0" smtClean="0">
                <a:solidFill>
                  <a:srgbClr val="003399"/>
                </a:solidFill>
                <a:latin typeface="Symbol" pitchFamily="18" charset="2"/>
              </a:rPr>
              <a:t>+ </a:t>
            </a:r>
            <a:r>
              <a:rPr lang="en-US" altLang="en-US" b="1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[1]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 </a:t>
            </a:r>
            <a:r>
              <a:rPr lang="en-US" altLang="en-US" dirty="0" smtClean="0">
                <a:latin typeface="Arial" pitchFamily="34" charset="0"/>
                <a:sym typeface="Symbol" pitchFamily="18" charset="2"/>
              </a:rPr>
              <a:t>)</a:t>
            </a:r>
            <a:endParaRPr lang="en-US" altLang="en-US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9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167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time: Gaussian classifier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centroid method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naïve Bayes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Hebb’s rule revised</a:t>
            </a:r>
            <a:endParaRPr lang="en-US" sz="32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3" y="2895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For the examples of a given class y, </a:t>
            </a:r>
            <a:r>
              <a:rPr lang="en-US" i="1" dirty="0" smtClean="0"/>
              <a:t>within class variance</a:t>
            </a:r>
            <a:r>
              <a:rPr lang="en-US" dirty="0" smtClean="0"/>
              <a:t>: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 smtClean="0"/>
              <a:t>i</a:t>
            </a:r>
            <a:r>
              <a:rPr lang="en-US" baseline="30000" dirty="0" smtClean="0"/>
              <a:t>2 </a:t>
            </a:r>
            <a:r>
              <a:rPr lang="en-US" dirty="0" smtClean="0"/>
              <a:t>= E[(x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altLang="en-US" dirty="0">
                <a:latin typeface="Symbol" panose="05050102010706020507" pitchFamily="18" charset="2"/>
              </a:rPr>
              <a:t>m</a:t>
            </a:r>
            <a:r>
              <a:rPr lang="en-US" baseline="-25000" dirty="0"/>
              <a:t>i</a:t>
            </a:r>
            <a:r>
              <a:rPr lang="en-US" altLang="en-US" baseline="30000" dirty="0"/>
              <a:t>[y</a:t>
            </a:r>
            <a:r>
              <a:rPr lang="en-US" altLang="en-US" baseline="30000" dirty="0" smtClean="0"/>
              <a:t>]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] (same for all classes).</a:t>
            </a:r>
          </a:p>
          <a:p>
            <a:r>
              <a:rPr lang="en-US" dirty="0"/>
              <a:t>I</a:t>
            </a:r>
            <a:r>
              <a:rPr lang="en-US" dirty="0" smtClean="0"/>
              <a:t>ndependence assumption: x</a:t>
            </a:r>
            <a:r>
              <a:rPr lang="en-US" baseline="-25000" dirty="0" smtClean="0"/>
              <a:t>i  </a:t>
            </a:r>
            <a:r>
              <a:rPr lang="en-US" dirty="0" smtClean="0"/>
              <a:t>| 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| y    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no </a:t>
            </a:r>
            <a:r>
              <a:rPr lang="en-US" i="1" dirty="0" smtClean="0"/>
              <a:t>within class</a:t>
            </a:r>
            <a:r>
              <a:rPr lang="en-US" dirty="0" smtClean="0"/>
              <a:t> covariance: E[(x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altLang="en-US" dirty="0">
                <a:latin typeface="Symbol" panose="05050102010706020507" pitchFamily="18" charset="2"/>
              </a:rPr>
              <a:t>m</a:t>
            </a:r>
            <a:r>
              <a:rPr lang="en-US" baseline="-25000" dirty="0"/>
              <a:t>i</a:t>
            </a:r>
            <a:r>
              <a:rPr lang="en-US" altLang="en-US" baseline="30000" dirty="0"/>
              <a:t>[y</a:t>
            </a:r>
            <a:r>
              <a:rPr lang="en-US" altLang="en-US" baseline="30000" dirty="0" smtClean="0"/>
              <a:t>]</a:t>
            </a:r>
            <a:r>
              <a:rPr lang="en-US" dirty="0" smtClean="0"/>
              <a:t>)(</a:t>
            </a:r>
            <a:r>
              <a:rPr lang="en-US" altLang="en-US" baseline="30000" dirty="0" smtClean="0"/>
              <a:t>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altLang="en-US" dirty="0" err="1" smtClean="0">
                <a:latin typeface="Symbol" panose="05050102010706020507" pitchFamily="18" charset="2"/>
              </a:rPr>
              <a:t>m</a:t>
            </a:r>
            <a:r>
              <a:rPr lang="en-US" altLang="en-US" baseline="-25000" dirty="0" err="1" smtClean="0"/>
              <a:t>j</a:t>
            </a:r>
            <a:r>
              <a:rPr lang="en-US" altLang="en-US" baseline="30000" dirty="0" smtClean="0"/>
              <a:t>[y]</a:t>
            </a:r>
            <a:r>
              <a:rPr lang="en-US" dirty="0" smtClean="0"/>
              <a:t>)]</a:t>
            </a:r>
            <a:r>
              <a:rPr lang="en-US" altLang="en-US" dirty="0" smtClean="0"/>
              <a:t> = 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Diagonal covariance matrix: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 =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Trivial to invert, for each class 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= </a:t>
            </a:r>
            <a:r>
              <a:rPr lang="en-US" dirty="0"/>
              <a:t>∑</a:t>
            </a:r>
            <a:r>
              <a:rPr lang="en-US" baseline="-25000" dirty="0" err="1" smtClean="0">
                <a:solidFill>
                  <a:srgbClr val="C00000"/>
                </a:solidFill>
              </a:rPr>
              <a:t>i</a:t>
            </a:r>
            <a:r>
              <a:rPr lang="en-US" baseline="-25000" dirty="0" smtClean="0">
                <a:solidFill>
                  <a:srgbClr val="C00000"/>
                </a:solidFill>
              </a:rPr>
              <a:t>=1:d </a:t>
            </a:r>
            <a:r>
              <a:rPr lang="en-US" dirty="0" smtClean="0"/>
              <a:t>(</a:t>
            </a:r>
            <a:r>
              <a:rPr lang="en-US" altLang="en-US" dirty="0" smtClean="0">
                <a:sym typeface="Symbol" pitchFamily="18" charset="2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</a:rPr>
              <a:t>i </a:t>
            </a:r>
            <a:r>
              <a:rPr lang="en-US" altLang="en-US" dirty="0"/>
              <a:t>– </a:t>
            </a:r>
            <a:r>
              <a:rPr lang="en-US" altLang="en-US" dirty="0" smtClean="0"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baseline="30000" dirty="0" smtClean="0"/>
              <a:t>[y]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altLang="en-US" dirty="0" smtClean="0"/>
              <a:t>/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100" dirty="0"/>
              <a:t>P(X=</a:t>
            </a:r>
            <a:r>
              <a:rPr lang="en-US" sz="4100" b="1" dirty="0" err="1"/>
              <a:t>x</a:t>
            </a:r>
            <a:r>
              <a:rPr lang="en-US" sz="4100" dirty="0" err="1"/>
              <a:t>|Y</a:t>
            </a:r>
            <a:r>
              <a:rPr lang="en-US" sz="4100" dirty="0"/>
              <a:t>=y</a:t>
            </a:r>
            <a:r>
              <a:rPr lang="en-US" sz="4100" dirty="0" smtClean="0"/>
              <a:t>) 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23622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724400" y="26670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3200" y="5334000"/>
            <a:ext cx="5219700" cy="1085850"/>
            <a:chOff x="2743200" y="5334000"/>
            <a:chExt cx="5219700" cy="1085850"/>
          </a:xfrm>
        </p:grpSpPr>
        <p:grpSp>
          <p:nvGrpSpPr>
            <p:cNvPr id="9" name="Group 8"/>
            <p:cNvGrpSpPr/>
            <p:nvPr/>
          </p:nvGrpSpPr>
          <p:grpSpPr>
            <a:xfrm>
              <a:off x="2743200" y="5334000"/>
              <a:ext cx="5219700" cy="1085850"/>
              <a:chOff x="2743200" y="5334000"/>
              <a:chExt cx="5219700" cy="1085850"/>
            </a:xfrm>
          </p:grpSpPr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3200" y="5334000"/>
                <a:ext cx="5219700" cy="1085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5125277" y="550198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247027" y="548640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493064" y="5436513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26076" y="5436513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800" y="4648201"/>
            <a:ext cx="3647412" cy="723899"/>
            <a:chOff x="304800" y="4648201"/>
            <a:chExt cx="3647412" cy="723899"/>
          </a:xfrm>
        </p:grpSpPr>
        <p:grpSp>
          <p:nvGrpSpPr>
            <p:cNvPr id="8" name="Group 7"/>
            <p:cNvGrpSpPr/>
            <p:nvPr/>
          </p:nvGrpSpPr>
          <p:grpSpPr>
            <a:xfrm>
              <a:off x="304800" y="4708820"/>
              <a:ext cx="3486150" cy="663280"/>
              <a:chOff x="304800" y="4708820"/>
              <a:chExt cx="3486150" cy="66328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4724400"/>
                <a:ext cx="3486150" cy="64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219200" y="472440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340950" y="470882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1596676" y="4714875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29688" y="4648201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7200" y="5149334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(1, d)          (</a:t>
            </a:r>
            <a:r>
              <a:rPr lang="en-US" dirty="0" err="1" smtClean="0"/>
              <a:t>d,d</a:t>
            </a:r>
            <a:r>
              <a:rPr lang="en-US" dirty="0" smtClean="0"/>
              <a:t>)              (d,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24000"/>
            <a:ext cx="47625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6414700"/>
            <a:ext cx="4187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http://www.uv.es/~arandaa/2002-07-03_WO-vs-WA.jpg</a:t>
            </a:r>
          </a:p>
        </p:txBody>
      </p:sp>
    </p:spTree>
    <p:extLst>
      <p:ext uri="{BB962C8B-B14F-4D97-AF65-F5344CB8AC3E}">
        <p14:creationId xmlns:p14="http://schemas.microsoft.com/office/powerpoint/2010/main" val="38465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 (LDA)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Rotate input space.</a:t>
            </a:r>
          </a:p>
          <a:p>
            <a:r>
              <a:rPr lang="en-US" dirty="0" smtClean="0"/>
              <a:t>Find the direction that maximizes the ratio of the between class variance over the within class variance.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646245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6477000"/>
            <a:ext cx="190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Source: Victor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Lavrenko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is still a linear classifier</a:t>
            </a:r>
            <a:br>
              <a:rPr lang="en-US" dirty="0" smtClean="0"/>
            </a:br>
            <a:r>
              <a:rPr lang="en-US" sz="3600" dirty="0" smtClean="0"/>
              <a:t>(assumes identical covariance matrices)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20098799">
            <a:off x="630943" y="2795709"/>
            <a:ext cx="7665623" cy="2001785"/>
            <a:chOff x="944977" y="1544585"/>
            <a:chExt cx="7665623" cy="2001785"/>
          </a:xfrm>
        </p:grpSpPr>
        <p:grpSp>
          <p:nvGrpSpPr>
            <p:cNvPr id="6" name="Group 5"/>
            <p:cNvGrpSpPr/>
            <p:nvPr/>
          </p:nvGrpSpPr>
          <p:grpSpPr>
            <a:xfrm>
              <a:off x="2598955" y="1793770"/>
              <a:ext cx="4374226" cy="1524000"/>
              <a:chOff x="2438400" y="2590800"/>
              <a:chExt cx="4374226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38400" y="25908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733800" y="34290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/>
              <p:cNvCxnSpPr>
                <a:stCxn id="10" idx="2"/>
                <a:endCxn id="10" idx="6"/>
              </p:cNvCxnSpPr>
              <p:nvPr/>
            </p:nvCxnSpPr>
            <p:spPr>
              <a:xfrm>
                <a:off x="2438400" y="29337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3733800" y="37719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1" idx="4"/>
                <a:endCxn id="11" idx="0"/>
              </p:cNvCxnSpPr>
              <p:nvPr/>
            </p:nvCxnSpPr>
            <p:spPr>
              <a:xfrm flipV="1">
                <a:off x="5273213" y="34290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3983701" y="25908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209800" y="2362200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44977" y="1544585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944977" y="2329401"/>
              <a:ext cx="7665623" cy="3993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17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P(X=</a:t>
            </a:r>
            <a:r>
              <a:rPr lang="en-US" b="1" dirty="0" err="1" smtClean="0"/>
              <a:t>x</a:t>
            </a:r>
            <a:r>
              <a:rPr lang="en-US" dirty="0" err="1" smtClean="0"/>
              <a:t>|Y</a:t>
            </a:r>
            <a:r>
              <a:rPr lang="en-US" dirty="0" smtClean="0"/>
              <a:t>=y</a:t>
            </a:r>
            <a:r>
              <a:rPr lang="en-US" dirty="0"/>
              <a:t>) ~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18748"/>
            <a:ext cx="4067175" cy="34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19010" y="6504801"/>
            <a:ext cx="2343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Source: http://www.stat.cmu.edu/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36968"/>
            <a:ext cx="2743200" cy="170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050292" y="2921784"/>
            <a:ext cx="740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ymbol" panose="05050102010706020507" pitchFamily="18" charset="2"/>
              </a:rPr>
              <a:t>S</a:t>
            </a:r>
            <a:r>
              <a:rPr lang="en-US" sz="2800" dirty="0"/>
              <a:t> =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76466"/>
            <a:ext cx="2057400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050292" y="3998893"/>
            <a:ext cx="37127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 necessarily </a:t>
            </a:r>
          </a:p>
          <a:p>
            <a:r>
              <a:rPr lang="en-US" sz="2800" dirty="0" smtClean="0">
                <a:latin typeface="+mj-lt"/>
              </a:rPr>
              <a:t>a linear classifier!</a:t>
            </a:r>
            <a:endParaRPr lang="en-US" sz="28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6100" y="1295400"/>
            <a:ext cx="5524500" cy="1085850"/>
            <a:chOff x="3086100" y="1295400"/>
            <a:chExt cx="5524500" cy="1085850"/>
          </a:xfrm>
        </p:grpSpPr>
        <p:grpSp>
          <p:nvGrpSpPr>
            <p:cNvPr id="8" name="Group 7"/>
            <p:cNvGrpSpPr/>
            <p:nvPr/>
          </p:nvGrpSpPr>
          <p:grpSpPr>
            <a:xfrm>
              <a:off x="3086100" y="1295400"/>
              <a:ext cx="5219700" cy="1085850"/>
              <a:chOff x="2743200" y="5334000"/>
              <a:chExt cx="5219700" cy="1085850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3200" y="5334000"/>
                <a:ext cx="5219700" cy="1085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125277" y="550198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247027" y="548640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708544" y="1981200"/>
              <a:ext cx="3902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(1, d)          (</a:t>
              </a:r>
              <a:r>
                <a:rPr lang="en-US" dirty="0" err="1" smtClean="0"/>
                <a:t>d,d</a:t>
              </a:r>
              <a:r>
                <a:rPr lang="en-US" dirty="0" smtClean="0"/>
                <a:t>)              (d, 1)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67400" y="1447800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48600" y="1447800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4848225" cy="374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6172200"/>
            <a:ext cx="6324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http://learning.cis.upenn.edu/cis520_fall2009/index.php?n=Lectures.NaiveBayes</a:t>
            </a:r>
          </a:p>
        </p:txBody>
      </p:sp>
    </p:spTree>
    <p:extLst>
      <p:ext uri="{BB962C8B-B14F-4D97-AF65-F5344CB8AC3E}">
        <p14:creationId xmlns:p14="http://schemas.microsoft.com/office/powerpoint/2010/main" val="35288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26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057400"/>
            <a:ext cx="5357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and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6800" y="5029200"/>
            <a:ext cx="2062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www.intechopen.com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6054" y="5410200"/>
            <a:ext cx="5372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whitening in both case with </a:t>
            </a:r>
            <a:r>
              <a:rPr lang="en-US" altLang="en-US" dirty="0">
                <a:latin typeface="Symbol" panose="05050102010706020507" pitchFamily="18" charset="2"/>
              </a:rPr>
              <a:t>F</a:t>
            </a:r>
            <a:r>
              <a:rPr lang="en-US" altLang="en-US" dirty="0"/>
              <a:t>  = </a:t>
            </a:r>
            <a:r>
              <a:rPr lang="en-US" dirty="0"/>
              <a:t>X</a:t>
            </a:r>
            <a:r>
              <a:rPr lang="en-US" dirty="0">
                <a:latin typeface="Symbol" panose="05050102010706020507" pitchFamily="18" charset="2"/>
              </a:rPr>
              <a:t> 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-1/2</a:t>
            </a:r>
            <a:endParaRPr lang="en-US" b="1" baseline="30000" dirty="0"/>
          </a:p>
          <a:p>
            <a:r>
              <a:rPr lang="en-US" dirty="0" smtClean="0"/>
              <a:t>PCA: </a:t>
            </a:r>
            <a:r>
              <a:rPr lang="en-US" dirty="0" smtClean="0">
                <a:latin typeface="Symbol" panose="05050102010706020507" pitchFamily="18" charset="2"/>
              </a:rPr>
              <a:t>S </a:t>
            </a:r>
            <a:r>
              <a:rPr lang="en-US" dirty="0" smtClean="0"/>
              <a:t>is the TOTAL covariance matrix.</a:t>
            </a:r>
          </a:p>
          <a:p>
            <a:r>
              <a:rPr lang="en-US" dirty="0" smtClean="0"/>
              <a:t>LDA</a:t>
            </a:r>
            <a:r>
              <a:rPr lang="en-US" dirty="0"/>
              <a:t>: </a:t>
            </a:r>
            <a:r>
              <a:rPr lang="en-US" dirty="0">
                <a:latin typeface="Symbol" panose="05050102010706020507" pitchFamily="18" charset="2"/>
              </a:rPr>
              <a:t>S </a:t>
            </a:r>
            <a:r>
              <a:rPr lang="en-US" dirty="0"/>
              <a:t>is the </a:t>
            </a:r>
            <a:r>
              <a:rPr lang="en-US" dirty="0" smtClean="0"/>
              <a:t>POOLED WITHIN CLASS </a:t>
            </a:r>
            <a:r>
              <a:rPr lang="en-US" dirty="0"/>
              <a:t>covariance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Then use the centroid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and PCA (continued)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790700"/>
            <a:ext cx="81819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3600" y="5638800"/>
            <a:ext cx="591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http://sebastianraschka.com/Images_old/2014_intro_supervised_learning/iris_pca_lda.png</a:t>
            </a:r>
          </a:p>
        </p:txBody>
      </p:sp>
    </p:spTree>
    <p:extLst>
      <p:ext uri="{BB962C8B-B14F-4D97-AF65-F5344CB8AC3E}">
        <p14:creationId xmlns:p14="http://schemas.microsoft.com/office/powerpoint/2010/main" val="17212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 for data visualization</a:t>
            </a:r>
            <a:br>
              <a:rPr lang="en-US" dirty="0" smtClean="0"/>
            </a:br>
            <a:r>
              <a:rPr lang="en-US" sz="3600" dirty="0" smtClean="0"/>
              <a:t>20 Newsgroups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6389"/>
            <a:ext cx="6191250" cy="462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6355334"/>
            <a:ext cx="296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 http://lejon.github.io/</a:t>
            </a:r>
          </a:p>
        </p:txBody>
      </p:sp>
    </p:spTree>
    <p:extLst>
      <p:ext uri="{BB962C8B-B14F-4D97-AF65-F5344CB8AC3E}">
        <p14:creationId xmlns:p14="http://schemas.microsoft.com/office/powerpoint/2010/main" val="9767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Today: LDA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514600"/>
            <a:ext cx="5357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 for data visualization</a:t>
            </a:r>
            <a:br>
              <a:rPr lang="en-US" dirty="0" smtClean="0"/>
            </a:br>
            <a:r>
              <a:rPr lang="en-US" sz="3600" dirty="0" smtClean="0"/>
              <a:t>MNIST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200" y="1676400"/>
            <a:ext cx="5867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6248400"/>
            <a:ext cx="496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Wang 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al. 2014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Generalized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Autoencoder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Shrinkage </a:t>
            </a:r>
            <a:r>
              <a:rPr lang="en-US" sz="3100" dirty="0" smtClean="0"/>
              <a:t>(comparison with ridge regression)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82000" cy="579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Remember capacity control: </a:t>
            </a:r>
            <a:r>
              <a:rPr lang="en-US" dirty="0"/>
              <a:t>Monitor C/N</a:t>
            </a:r>
            <a:r>
              <a:rPr lang="en-US" dirty="0" smtClean="0"/>
              <a:t>. </a:t>
            </a:r>
            <a:r>
              <a:rPr lang="en-US" dirty="0"/>
              <a:t>C =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eff</a:t>
            </a:r>
            <a:endParaRPr lang="en-US" baseline="-25000" dirty="0" smtClean="0"/>
          </a:p>
          <a:p>
            <a:endParaRPr lang="en-US" baseline="-25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Minimize </a:t>
            </a:r>
            <a:r>
              <a:rPr lang="en-US" altLang="en-US" dirty="0" smtClean="0">
                <a:solidFill>
                  <a:srgbClr val="FF0000"/>
                </a:solidFill>
              </a:rPr>
              <a:t>ǁ</a:t>
            </a:r>
            <a:r>
              <a:rPr lang="en-US" altLang="en-US" b="1" dirty="0" smtClean="0">
                <a:solidFill>
                  <a:srgbClr val="FF0000"/>
                </a:solidFill>
              </a:rPr>
              <a:t>w</a:t>
            </a:r>
            <a:r>
              <a:rPr lang="en-US" altLang="en-US" dirty="0" smtClean="0">
                <a:solidFill>
                  <a:srgbClr val="FF0000"/>
                </a:solidFill>
              </a:rPr>
              <a:t>ǁ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 smtClean="0"/>
              <a:t>: this boils down for regression and SVM to adding </a:t>
            </a:r>
            <a:r>
              <a:rPr lang="en-US" altLang="en-US" dirty="0" smtClean="0">
                <a:solidFill>
                  <a:srgbClr val="FF0000"/>
                </a:solidFill>
              </a:rPr>
              <a:t>a small value </a:t>
            </a:r>
            <a:r>
              <a:rPr lang="en-US" alt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l&gt;0</a:t>
            </a:r>
            <a:r>
              <a:rPr lang="en-US" altLang="en-US" dirty="0" smtClean="0">
                <a:solidFill>
                  <a:srgbClr val="FF0000"/>
                </a:solidFill>
              </a:rPr>
              <a:t> to X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T</a:t>
            </a:r>
            <a:r>
              <a:rPr lang="en-US" altLang="en-US" dirty="0" smtClean="0">
                <a:solidFill>
                  <a:srgbClr val="FF0000"/>
                </a:solidFill>
              </a:rPr>
              <a:t>X!</a:t>
            </a:r>
          </a:p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 the same for LDA before inverting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altLang="en-US" dirty="0" smtClean="0"/>
              <a:t>= </a:t>
            </a:r>
            <a:r>
              <a:rPr lang="en-US" dirty="0" smtClean="0"/>
              <a:t>X</a:t>
            </a:r>
            <a:r>
              <a:rPr lang="en-US" baseline="30000" dirty="0" smtClean="0"/>
              <a:t>T</a:t>
            </a:r>
            <a:r>
              <a:rPr lang="en-US" dirty="0" smtClean="0"/>
              <a:t>X.</a:t>
            </a:r>
          </a:p>
          <a:p>
            <a:pPr marL="0" indent="0">
              <a:buNone/>
            </a:pPr>
            <a:r>
              <a:rPr lang="en-US" dirty="0" smtClean="0">
                <a:latin typeface="Symbol" panose="05050102010706020507" pitchFamily="18" charset="2"/>
              </a:rPr>
              <a:t>	S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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+ </a:t>
            </a:r>
            <a:r>
              <a:rPr lang="en-US" dirty="0" err="1" smtClean="0">
                <a:latin typeface="Symbol" panose="05050102010706020507" pitchFamily="18" charset="2"/>
              </a:rPr>
              <a:t>l</a:t>
            </a:r>
            <a:r>
              <a:rPr lang="en-US" dirty="0" err="1" smtClean="0"/>
              <a:t>I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altLang="en-US" dirty="0" smtClean="0">
                <a:latin typeface="+mj-lt"/>
              </a:rPr>
              <a:t>Then whitening: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  </a:t>
            </a:r>
            <a:r>
              <a:rPr lang="en-US" altLang="en-US" dirty="0"/>
              <a:t>= </a:t>
            </a:r>
            <a:r>
              <a:rPr lang="en-US" dirty="0"/>
              <a:t>X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-1/2</a:t>
            </a:r>
          </a:p>
          <a:p>
            <a:r>
              <a:rPr lang="en-US" b="1" dirty="0" smtClean="0"/>
              <a:t>Compare with ridge regression: </a:t>
            </a:r>
            <a:r>
              <a:rPr lang="en-US" dirty="0" smtClean="0"/>
              <a:t>f(</a:t>
            </a:r>
            <a:r>
              <a:rPr lang="en-US" b="1" dirty="0" smtClean="0"/>
              <a:t>x</a:t>
            </a:r>
            <a:r>
              <a:rPr lang="en-US" dirty="0" smtClean="0"/>
              <a:t>) = </a:t>
            </a:r>
            <a:r>
              <a:rPr lang="en-US" b="1" dirty="0" smtClean="0"/>
              <a:t>x . 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endParaRPr lang="en-US" baseline="30000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baseline="30000" dirty="0" smtClean="0"/>
              <a:t> </a:t>
            </a:r>
            <a:r>
              <a:rPr lang="en-US" dirty="0" smtClean="0"/>
              <a:t>= </a:t>
            </a:r>
            <a:r>
              <a:rPr lang="en-US" dirty="0" smtClean="0">
                <a:latin typeface="Symbol" panose="05050102010706020507" pitchFamily="18" charset="2"/>
              </a:rPr>
              <a:t>(</a:t>
            </a:r>
            <a:r>
              <a:rPr lang="en-US" dirty="0" smtClean="0"/>
              <a:t>X</a:t>
            </a:r>
            <a:r>
              <a:rPr lang="en-US" baseline="30000" dirty="0" smtClean="0"/>
              <a:t>T</a:t>
            </a:r>
            <a:r>
              <a:rPr lang="en-US" dirty="0" smtClean="0"/>
              <a:t>X)</a:t>
            </a:r>
            <a:r>
              <a:rPr lang="en-US" baseline="30000" dirty="0" smtClean="0"/>
              <a:t>-1</a:t>
            </a:r>
            <a:r>
              <a:rPr lang="en-US" dirty="0" smtClean="0"/>
              <a:t> X</a:t>
            </a:r>
            <a:r>
              <a:rPr lang="en-US" baseline="30000" dirty="0" smtClean="0"/>
              <a:t>T </a:t>
            </a:r>
            <a:r>
              <a:rPr lang="en-US" b="1" dirty="0" smtClean="0"/>
              <a:t>y </a:t>
            </a:r>
            <a:r>
              <a:rPr lang="en-US" dirty="0" smtClean="0"/>
              <a:t>= </a:t>
            </a:r>
            <a:r>
              <a:rPr lang="en-US" dirty="0" err="1" smtClean="0"/>
              <a:t>X</a:t>
            </a:r>
            <a:r>
              <a:rPr lang="en-US" baseline="30000" dirty="0" err="1" smtClean="0"/>
              <a:t>+</a:t>
            </a:r>
            <a:r>
              <a:rPr lang="en-US" b="1" dirty="0" err="1" smtClean="0"/>
              <a:t>y</a:t>
            </a:r>
            <a:endParaRPr lang="en-US" b="1" dirty="0" smtClean="0"/>
          </a:p>
          <a:p>
            <a:r>
              <a:rPr lang="en-US" altLang="en-US" b="1" dirty="0" smtClean="0">
                <a:latin typeface="+mj-lt"/>
              </a:rPr>
              <a:t>Whitening: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  </a:t>
            </a:r>
            <a:r>
              <a:rPr lang="en-US" altLang="en-US" dirty="0"/>
              <a:t>= </a:t>
            </a:r>
            <a:r>
              <a:rPr lang="en-US" dirty="0"/>
              <a:t>X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(</a:t>
            </a:r>
            <a:r>
              <a:rPr lang="en-US" dirty="0" smtClean="0"/>
              <a:t>X</a:t>
            </a:r>
            <a:r>
              <a:rPr lang="en-US" baseline="30000" dirty="0" smtClean="0"/>
              <a:t>T</a:t>
            </a:r>
            <a:r>
              <a:rPr lang="en-US" dirty="0" smtClean="0"/>
              <a:t>X)</a:t>
            </a:r>
            <a:r>
              <a:rPr lang="en-US" baseline="30000" dirty="0" smtClean="0"/>
              <a:t>-1/2 </a:t>
            </a:r>
            <a:r>
              <a:rPr lang="en-US" dirty="0" smtClean="0"/>
              <a:t>is the whitened data.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+ </a:t>
            </a:r>
            <a:r>
              <a:rPr lang="en-US" altLang="en-US" dirty="0"/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T     </a:t>
            </a:r>
            <a:r>
              <a:rPr lang="en-US" dirty="0" smtClean="0"/>
              <a:t>(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T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baseline="30000" dirty="0"/>
              <a:t> </a:t>
            </a:r>
            <a:r>
              <a:rPr lang="en-US" altLang="en-US" dirty="0" smtClean="0"/>
              <a:t>= I)</a:t>
            </a:r>
          </a:p>
          <a:p>
            <a:pPr marL="0" indent="0">
              <a:buNone/>
            </a:pPr>
            <a:r>
              <a:rPr lang="en-US" b="1" dirty="0" smtClean="0">
                <a:latin typeface="Symbol" panose="05050102010706020507" pitchFamily="18" charset="2"/>
              </a:rPr>
              <a:t>     f</a:t>
            </a:r>
            <a:r>
              <a:rPr lang="en-US" dirty="0" smtClean="0"/>
              <a:t> = </a:t>
            </a:r>
            <a:r>
              <a:rPr lang="en-US" b="1" dirty="0" smtClean="0"/>
              <a:t>x</a:t>
            </a:r>
            <a:r>
              <a:rPr lang="en-US" dirty="0" smtClean="0"/>
              <a:t> </a:t>
            </a:r>
            <a:r>
              <a:rPr lang="en-US" dirty="0">
                <a:latin typeface="Symbol" panose="05050102010706020507" pitchFamily="18" charset="2"/>
              </a:rPr>
              <a:t>(</a:t>
            </a:r>
            <a:r>
              <a:rPr lang="en-US" dirty="0"/>
              <a:t>X</a:t>
            </a:r>
            <a:r>
              <a:rPr lang="en-US" baseline="30000" dirty="0"/>
              <a:t>T</a:t>
            </a:r>
            <a:r>
              <a:rPr lang="en-US" dirty="0"/>
              <a:t>X)</a:t>
            </a:r>
            <a:r>
              <a:rPr lang="en-US" baseline="30000" dirty="0"/>
              <a:t>-1/2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In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-space,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baseline="30000" dirty="0" smtClean="0"/>
              <a:t>T</a:t>
            </a:r>
            <a:r>
              <a:rPr lang="en-US" altLang="en-US" dirty="0" smtClean="0"/>
              <a:t> </a:t>
            </a:r>
            <a:r>
              <a:rPr lang="en-US" b="1" dirty="0" smtClean="0"/>
              <a:t>y</a:t>
            </a:r>
          </a:p>
          <a:p>
            <a:pPr marL="0" indent="0">
              <a:buNone/>
            </a:pPr>
            <a:r>
              <a:rPr lang="en-US" b="1" dirty="0" smtClean="0"/>
              <a:t>      f(x) = </a:t>
            </a:r>
            <a:r>
              <a:rPr lang="en-US" b="1" dirty="0">
                <a:latin typeface="Symbol" panose="05050102010706020507" pitchFamily="18" charset="2"/>
              </a:rPr>
              <a:t>f </a:t>
            </a:r>
            <a:r>
              <a:rPr lang="en-US" b="1" dirty="0"/>
              <a:t>. 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baseline="30000" dirty="0" smtClean="0"/>
              <a:t> </a:t>
            </a:r>
            <a:endParaRPr lang="en-US" b="1" dirty="0"/>
          </a:p>
          <a:p>
            <a:r>
              <a:rPr lang="en-US" dirty="0" smtClean="0"/>
              <a:t>LDA does the same thing, with target values 1/N</a:t>
            </a:r>
            <a:r>
              <a:rPr lang="en-US" baseline="-25000" dirty="0" smtClean="0"/>
              <a:t>1</a:t>
            </a:r>
            <a:r>
              <a:rPr lang="en-US" dirty="0" smtClean="0"/>
              <a:t> and -1/N</a:t>
            </a:r>
            <a:r>
              <a:rPr lang="en-US" baseline="-25000" dirty="0" smtClean="0"/>
              <a:t>0</a:t>
            </a:r>
            <a:r>
              <a:rPr lang="en-US" dirty="0" smtClean="0"/>
              <a:t> and using the pooled within class covariance matrix.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65126"/>
              </p:ext>
            </p:extLst>
          </p:nvPr>
        </p:nvGraphicFramePr>
        <p:xfrm>
          <a:off x="591600" y="1631400"/>
          <a:ext cx="80772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440"/>
                <a:gridCol w="1615440"/>
                <a:gridCol w="1615440"/>
                <a:gridCol w="1615440"/>
                <a:gridCol w="1615440"/>
              </a:tblGrid>
              <a:tr h="173182">
                <a:tc>
                  <a:txBody>
                    <a:bodyPr/>
                    <a:lstStyle/>
                    <a:p>
                      <a:r>
                        <a:rPr lang="en-US" dirty="0" smtClean="0"/>
                        <a:t>Model family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(d feat.)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Kernel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log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d+1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</a:t>
                      </a:r>
                      <a:r>
                        <a:rPr lang="en-US" dirty="0" err="1" smtClean="0"/>
                        <a:t>Nsv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2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ridge regression and regularized LDA control capacity?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sz="2400" dirty="0" smtClean="0"/>
              <a:t>For </a:t>
            </a:r>
            <a:r>
              <a:rPr lang="en-US" sz="2400" dirty="0"/>
              <a:t>f(</a:t>
            </a:r>
            <a:r>
              <a:rPr lang="en-US" sz="2400" b="1" dirty="0"/>
              <a:t>x</a:t>
            </a:r>
            <a:r>
              <a:rPr lang="en-US" sz="2400" dirty="0"/>
              <a:t>) = </a:t>
            </a:r>
            <a:r>
              <a:rPr lang="en-US" sz="2400" b="1" dirty="0" err="1"/>
              <a:t>w.x</a:t>
            </a:r>
            <a:r>
              <a:rPr lang="en-US" sz="2400" dirty="0"/>
              <a:t> </a:t>
            </a:r>
            <a:r>
              <a:rPr lang="en-US" sz="2400" dirty="0" smtClean="0"/>
              <a:t>the </a:t>
            </a:r>
            <a:r>
              <a:rPr lang="en-US" sz="2400" dirty="0"/>
              <a:t>VC dimension is C = d (the dimension of input space</a:t>
            </a:r>
            <a:r>
              <a:rPr lang="en-US" sz="2400" dirty="0" smtClean="0"/>
              <a:t>).</a:t>
            </a:r>
          </a:p>
          <a:p>
            <a:r>
              <a:rPr lang="en-US" altLang="en-US" sz="2400" dirty="0" err="1" smtClean="0"/>
              <a:t>R</a:t>
            </a:r>
            <a:r>
              <a:rPr lang="en-US" altLang="en-US" sz="2400" baseline="-25000" dirty="0" err="1" smtClean="0"/>
              <a:t>reg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dirty="0" smtClean="0"/>
              <a:t>RSS</a:t>
            </a:r>
            <a:r>
              <a:rPr lang="en-US" altLang="en-US" sz="2400" baseline="-25000" dirty="0" smtClean="0"/>
              <a:t> </a:t>
            </a:r>
            <a:r>
              <a:rPr lang="en-US" altLang="en-US" sz="2400" dirty="0" smtClean="0"/>
              <a:t>+ </a:t>
            </a:r>
            <a:r>
              <a:rPr lang="en-US" altLang="en-US" sz="2400" dirty="0">
                <a:latin typeface="Symbol" pitchFamily="18" charset="2"/>
              </a:rPr>
              <a:t>l</a:t>
            </a:r>
            <a:r>
              <a:rPr lang="en-US" altLang="en-US" sz="2400" dirty="0"/>
              <a:t> ǁ </a:t>
            </a:r>
            <a:r>
              <a:rPr lang="en-US" altLang="en-US" sz="2400" b="1" dirty="0"/>
              <a:t>w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ǁ</a:t>
            </a:r>
            <a:r>
              <a:rPr lang="en-US" altLang="en-US" sz="2400" baseline="30000" dirty="0" smtClean="0"/>
              <a:t>2   </a:t>
            </a:r>
            <a:r>
              <a:rPr lang="en-US" altLang="en-US" sz="2400" dirty="0" smtClean="0"/>
              <a:t>   RSS</a:t>
            </a:r>
            <a:r>
              <a:rPr lang="en-US" altLang="en-US" sz="2400" baseline="-25000" dirty="0" smtClean="0"/>
              <a:t> </a:t>
            </a:r>
            <a:r>
              <a:rPr lang="en-US" altLang="en-US" sz="2400" dirty="0" smtClean="0"/>
              <a:t>= ǁ </a:t>
            </a:r>
            <a:r>
              <a:rPr lang="en-US" altLang="en-US" sz="2400" dirty="0" err="1"/>
              <a:t>X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–</a:t>
            </a:r>
            <a:r>
              <a:rPr lang="en-US" altLang="en-US" sz="2400" b="1" dirty="0"/>
              <a:t>y</a:t>
            </a:r>
            <a:r>
              <a:rPr lang="en-US" altLang="en-US" sz="2400" dirty="0"/>
              <a:t> ǁ</a:t>
            </a:r>
            <a:r>
              <a:rPr lang="en-US" altLang="en-US" sz="2400" baseline="30000" dirty="0"/>
              <a:t>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			    </a:t>
            </a:r>
            <a:r>
              <a:rPr lang="en-US" altLang="en-US" sz="2400" dirty="0" smtClean="0"/>
              <a:t>                   = </a:t>
            </a:r>
            <a:r>
              <a:rPr lang="en-US" altLang="en-US" sz="2400" b="1" dirty="0" err="1"/>
              <a:t>w</a:t>
            </a:r>
            <a:r>
              <a:rPr lang="en-US" altLang="en-US" sz="2400" dirty="0" err="1"/>
              <a:t>X</a:t>
            </a:r>
            <a:r>
              <a:rPr lang="en-US" altLang="en-US" sz="2400" baseline="30000" dirty="0" err="1"/>
              <a:t>T</a:t>
            </a:r>
            <a:r>
              <a:rPr lang="en-US" altLang="en-US" sz="2400" dirty="0" err="1"/>
              <a:t>X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–2</a:t>
            </a:r>
            <a:r>
              <a:rPr lang="en-US" altLang="en-US" sz="2400" b="1" dirty="0"/>
              <a:t>w</a:t>
            </a:r>
            <a:r>
              <a:rPr lang="en-US" altLang="en-US" sz="2400" dirty="0"/>
              <a:t>X</a:t>
            </a:r>
            <a:r>
              <a:rPr lang="en-US" altLang="en-US" sz="2400" baseline="30000" dirty="0"/>
              <a:t>T</a:t>
            </a:r>
            <a:r>
              <a:rPr lang="en-US" altLang="en-US" sz="2400" b="1" dirty="0"/>
              <a:t>y</a:t>
            </a:r>
            <a:r>
              <a:rPr lang="en-US" altLang="en-US" sz="2400" dirty="0"/>
              <a:t> +</a:t>
            </a:r>
            <a:r>
              <a:rPr lang="en-US" altLang="en-US" sz="2400" b="1" dirty="0" err="1"/>
              <a:t>y</a:t>
            </a:r>
            <a:r>
              <a:rPr lang="en-US" altLang="en-US" sz="2400" baseline="30000" dirty="0" err="1"/>
              <a:t>T</a:t>
            </a:r>
            <a:r>
              <a:rPr lang="en-US" altLang="en-US" sz="2400" b="1" dirty="0" err="1"/>
              <a:t>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Gradient:</a:t>
            </a:r>
            <a:r>
              <a:rPr lang="en-US" altLang="en-US" sz="2400" b="1" dirty="0" smtClean="0">
                <a:sym typeface="Symbol" pitchFamily="18" charset="2"/>
              </a:rPr>
              <a:t> </a:t>
            </a:r>
            <a:r>
              <a:rPr lang="en-US" altLang="en-US" sz="2400" b="1" baseline="-25000" dirty="0" err="1">
                <a:sym typeface="Symbol" pitchFamily="18" charset="2"/>
              </a:rPr>
              <a:t>w</a:t>
            </a:r>
            <a:r>
              <a:rPr lang="en-US" altLang="en-US" sz="2400" dirty="0" err="1">
                <a:sym typeface="Symbol" pitchFamily="18" charset="2"/>
              </a:rPr>
              <a:t>R</a:t>
            </a:r>
            <a:r>
              <a:rPr lang="en-US" altLang="en-US" sz="2400" dirty="0">
                <a:sym typeface="Symbol" pitchFamily="18" charset="2"/>
              </a:rPr>
              <a:t> = 2 (</a:t>
            </a:r>
            <a:r>
              <a:rPr lang="en-US" altLang="en-US" sz="2400" dirty="0" err="1"/>
              <a:t>X</a:t>
            </a:r>
            <a:r>
              <a:rPr lang="en-US" altLang="en-US" sz="2400" baseline="30000" dirty="0" err="1"/>
              <a:t>T</a:t>
            </a:r>
            <a:r>
              <a:rPr lang="en-US" altLang="en-US" sz="2400" dirty="0" err="1"/>
              <a:t>X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– </a:t>
            </a:r>
            <a:r>
              <a:rPr lang="en-US" altLang="en-US" sz="2400" dirty="0" err="1"/>
              <a:t>X</a:t>
            </a:r>
            <a:r>
              <a:rPr lang="en-US" altLang="en-US" sz="2400" baseline="30000" dirty="0" err="1"/>
              <a:t>T</a:t>
            </a:r>
            <a:r>
              <a:rPr lang="en-US" altLang="en-US" sz="2400" b="1" dirty="0" err="1"/>
              <a:t>y</a:t>
            </a:r>
            <a:r>
              <a:rPr lang="en-US" altLang="en-US" sz="24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Hessian: H = 2</a:t>
            </a:r>
            <a:r>
              <a:rPr lang="en-US" altLang="en-US" sz="2400" dirty="0"/>
              <a:t>X</a:t>
            </a:r>
            <a:r>
              <a:rPr lang="en-US" altLang="en-US" sz="2400" baseline="30000" dirty="0"/>
              <a:t>T</a:t>
            </a:r>
            <a:r>
              <a:rPr lang="en-US" altLang="en-US" sz="2400" dirty="0"/>
              <a:t>X</a:t>
            </a:r>
            <a:r>
              <a:rPr lang="en-US" altLang="en-US" sz="2400" dirty="0" smtClean="0"/>
              <a:t> </a:t>
            </a:r>
            <a:endParaRPr lang="en-US" altLang="en-US" sz="2400" dirty="0"/>
          </a:p>
          <a:p>
            <a:endParaRPr lang="en-US" altLang="en-US" baseline="30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2197393" y="4238625"/>
            <a:ext cx="4302125" cy="2619375"/>
            <a:chOff x="1392" y="2670"/>
            <a:chExt cx="2710" cy="1650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1476" y="2842"/>
              <a:ext cx="0" cy="1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601" y="4032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w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499" y="2670"/>
              <a:ext cx="3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smtClean="0"/>
                <a:t>w</a:t>
              </a:r>
              <a:r>
                <a:rPr lang="en-US" altLang="en-US" baseline="-25000" dirty="0" smtClean="0"/>
                <a:t>2</a:t>
              </a:r>
              <a:endParaRPr lang="en-US" altLang="en-US" baseline="-25000" dirty="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476" y="4009"/>
              <a:ext cx="24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 rot="-1001808">
              <a:off x="1520" y="2957"/>
              <a:ext cx="2408" cy="703"/>
              <a:chOff x="2887" y="1302"/>
              <a:chExt cx="2746" cy="703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2887" y="1302"/>
                <a:ext cx="2746" cy="7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11"/>
              <p:cNvSpPr>
                <a:spLocks noChangeArrowheads="1"/>
              </p:cNvSpPr>
              <p:nvPr/>
            </p:nvSpPr>
            <p:spPr bwMode="auto">
              <a:xfrm>
                <a:off x="3147" y="1398"/>
                <a:ext cx="2149" cy="5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12"/>
              <p:cNvSpPr>
                <a:spLocks noChangeArrowheads="1"/>
              </p:cNvSpPr>
              <p:nvPr/>
            </p:nvSpPr>
            <p:spPr bwMode="auto">
              <a:xfrm>
                <a:off x="3394" y="1494"/>
                <a:ext cx="1638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13"/>
              <p:cNvSpPr>
                <a:spLocks noChangeArrowheads="1"/>
              </p:cNvSpPr>
              <p:nvPr/>
            </p:nvSpPr>
            <p:spPr bwMode="auto">
              <a:xfrm>
                <a:off x="3587" y="1590"/>
                <a:ext cx="1265" cy="16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14"/>
              <p:cNvSpPr>
                <a:spLocks noChangeArrowheads="1"/>
              </p:cNvSpPr>
              <p:nvPr/>
            </p:nvSpPr>
            <p:spPr bwMode="auto">
              <a:xfrm flipV="1">
                <a:off x="3826" y="1659"/>
                <a:ext cx="770" cy="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2292" y="3455"/>
              <a:ext cx="82" cy="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 rot="-1727178">
              <a:off x="1392" y="3642"/>
              <a:ext cx="947" cy="141"/>
              <a:chOff x="2901" y="2705"/>
              <a:chExt cx="2632" cy="129"/>
            </a:xfrm>
          </p:grpSpPr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3770" y="2715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/>
              <p:cNvSpPr>
                <a:spLocks/>
              </p:cNvSpPr>
              <p:nvPr/>
            </p:nvSpPr>
            <p:spPr bwMode="auto">
              <a:xfrm>
                <a:off x="3986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9"/>
              <p:cNvSpPr>
                <a:spLocks/>
              </p:cNvSpPr>
              <p:nvPr/>
            </p:nvSpPr>
            <p:spPr bwMode="auto">
              <a:xfrm>
                <a:off x="4210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0"/>
              <p:cNvSpPr>
                <a:spLocks/>
              </p:cNvSpPr>
              <p:nvPr/>
            </p:nvSpPr>
            <p:spPr bwMode="auto">
              <a:xfrm>
                <a:off x="4435" y="2706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21"/>
              <p:cNvSpPr>
                <a:spLocks/>
              </p:cNvSpPr>
              <p:nvPr/>
            </p:nvSpPr>
            <p:spPr bwMode="auto">
              <a:xfrm>
                <a:off x="4651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22"/>
              <p:cNvSpPr>
                <a:spLocks/>
              </p:cNvSpPr>
              <p:nvPr/>
            </p:nvSpPr>
            <p:spPr bwMode="auto">
              <a:xfrm>
                <a:off x="4867" y="2713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23"/>
              <p:cNvSpPr>
                <a:spLocks/>
              </p:cNvSpPr>
              <p:nvPr/>
            </p:nvSpPr>
            <p:spPr bwMode="auto">
              <a:xfrm>
                <a:off x="5091" y="2713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4"/>
              <p:cNvSpPr>
                <a:spLocks/>
              </p:cNvSpPr>
              <p:nvPr/>
            </p:nvSpPr>
            <p:spPr bwMode="auto">
              <a:xfrm>
                <a:off x="5316" y="2705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5"/>
              <p:cNvSpPr>
                <a:spLocks/>
              </p:cNvSpPr>
              <p:nvPr/>
            </p:nvSpPr>
            <p:spPr bwMode="auto">
              <a:xfrm>
                <a:off x="2901" y="2721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6"/>
              <p:cNvSpPr>
                <a:spLocks/>
              </p:cNvSpPr>
              <p:nvPr/>
            </p:nvSpPr>
            <p:spPr bwMode="auto">
              <a:xfrm>
                <a:off x="3117" y="2720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7"/>
              <p:cNvSpPr>
                <a:spLocks/>
              </p:cNvSpPr>
              <p:nvPr/>
            </p:nvSpPr>
            <p:spPr bwMode="auto">
              <a:xfrm>
                <a:off x="3341" y="2720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3566" y="2712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 flipV="1">
            <a:off x="1295400" y="4238625"/>
            <a:ext cx="6324600" cy="199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886200" y="4168620"/>
            <a:ext cx="685800" cy="212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7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71075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models</a:t>
            </a:r>
            <a:br>
              <a:rPr lang="en-US" dirty="0" smtClean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804927"/>
            <a:ext cx="114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66FF"/>
                </a:solidFill>
              </a:rPr>
              <a:t>LDA</a:t>
            </a:r>
            <a:endParaRPr lang="en-US" sz="4000" b="1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419600" y="3573081"/>
            <a:ext cx="1876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Mixture models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24908" y="4409182"/>
            <a:ext cx="229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Gaussian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processes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710" y="5260444"/>
            <a:ext cx="1505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66FF"/>
                </a:solidFill>
              </a:rPr>
              <a:t>Naïve Bayes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953246" y="2190066"/>
            <a:ext cx="762000" cy="105319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9739" y="971020"/>
            <a:ext cx="1505071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You are here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327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LDA is a generalization of the Gaussian classifier for cases in which the input variables are not statistically independent, but all classes have the </a:t>
            </a:r>
            <a:r>
              <a:rPr lang="en-US" b="1" dirty="0" smtClean="0"/>
              <a:t>same covariance matrix </a:t>
            </a:r>
            <a:r>
              <a:rPr lang="en-US" b="1" dirty="0" smtClean="0">
                <a:latin typeface="Symbol" panose="05050102010706020507" pitchFamily="18" charset="2"/>
              </a:rPr>
              <a:t>S</a:t>
            </a:r>
            <a:r>
              <a:rPr lang="en-US" dirty="0" smtClean="0">
                <a:latin typeface="Symbol" panose="05050102010706020507" pitchFamily="18" charset="2"/>
              </a:rPr>
              <a:t>.</a:t>
            </a:r>
          </a:p>
          <a:p>
            <a:r>
              <a:rPr lang="en-US" dirty="0" smtClean="0"/>
              <a:t>Once we rotate input space into the “principal axes” of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>
                <a:latin typeface="+mj-lt"/>
              </a:rPr>
              <a:t> and rescale by the </a:t>
            </a:r>
            <a:r>
              <a:rPr lang="en-US" dirty="0" err="1" smtClean="0">
                <a:latin typeface="+mj-lt"/>
              </a:rPr>
              <a:t>eigen</a:t>
            </a:r>
            <a:r>
              <a:rPr lang="en-US" dirty="0" smtClean="0">
                <a:latin typeface="+mj-lt"/>
              </a:rPr>
              <a:t> values</a:t>
            </a:r>
            <a:r>
              <a:rPr lang="en-US" dirty="0" smtClean="0"/>
              <a:t>, LDA is like the isotropic Gaussian classifier, a.k.a. </a:t>
            </a:r>
            <a:r>
              <a:rPr lang="en-US" b="1" dirty="0" smtClean="0"/>
              <a:t>centroid method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PCA and ridge regression use the covariance matrix of all the data. LDA uses the </a:t>
            </a:r>
            <a:r>
              <a:rPr lang="en-US" b="1" dirty="0" smtClean="0"/>
              <a:t>“pooled” within class covariance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Two-class LDA is also called Fisher’s linear discriminant and is similar to least square regression with </a:t>
            </a:r>
            <a:r>
              <a:rPr lang="en-US" altLang="en-US" dirty="0"/>
              <a:t>1/N</a:t>
            </a:r>
            <a:r>
              <a:rPr lang="en-US" altLang="en-US" baseline="-25000" dirty="0"/>
              <a:t>1</a:t>
            </a:r>
            <a:r>
              <a:rPr lang="en-US" altLang="en-US" dirty="0"/>
              <a:t> and -</a:t>
            </a:r>
            <a:r>
              <a:rPr lang="en-US" altLang="en-US" dirty="0" smtClean="0"/>
              <a:t>1/N</a:t>
            </a:r>
            <a:r>
              <a:rPr lang="en-US" altLang="en-US" baseline="-25000" dirty="0" smtClean="0"/>
              <a:t>0</a:t>
            </a:r>
            <a:r>
              <a:rPr lang="en-US" altLang="en-US" dirty="0"/>
              <a:t> </a:t>
            </a:r>
            <a:r>
              <a:rPr lang="en-US" altLang="en-US" dirty="0" smtClean="0"/>
              <a:t>target values.</a:t>
            </a:r>
            <a:endParaRPr lang="en-US" dirty="0" smtClean="0"/>
          </a:p>
          <a:p>
            <a:r>
              <a:rPr lang="en-US" dirty="0" smtClean="0"/>
              <a:t>LDA is useful for multi-class classification and data visualization. Other classifiers have multi-class versions.</a:t>
            </a:r>
          </a:p>
          <a:p>
            <a:r>
              <a:rPr lang="en-US" dirty="0" smtClean="0"/>
              <a:t>LDA and logistic regression estimate </a:t>
            </a:r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</a:t>
            </a:r>
            <a:r>
              <a:rPr lang="en-US" dirty="0" smtClean="0"/>
              <a:t>in different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time: Mixture models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388381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276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</a:rPr>
              <a:t>Math prerequisites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Independence, covariance, correlation, and dot product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11302" y="1447800"/>
            <a:ext cx="4899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Independence: P(</a:t>
            </a:r>
            <a:r>
              <a:rPr lang="en-US" sz="2800" i="1" dirty="0" smtClean="0">
                <a:solidFill>
                  <a:srgbClr val="C00000"/>
                </a:solidFill>
              </a:rPr>
              <a:t>X, Y</a:t>
            </a:r>
            <a:r>
              <a:rPr lang="en-US" sz="2800" dirty="0" smtClean="0">
                <a:solidFill>
                  <a:srgbClr val="C00000"/>
                </a:solidFill>
              </a:rPr>
              <a:t>) = P(</a:t>
            </a:r>
            <a:r>
              <a:rPr lang="en-US" sz="2800" i="1" dirty="0" smtClean="0">
                <a:solidFill>
                  <a:srgbClr val="C00000"/>
                </a:solidFill>
              </a:rPr>
              <a:t>X</a:t>
            </a:r>
            <a:r>
              <a:rPr lang="en-US" sz="2800" dirty="0" smtClean="0">
                <a:solidFill>
                  <a:srgbClr val="C00000"/>
                </a:solidFill>
              </a:rPr>
              <a:t>)P(</a:t>
            </a:r>
            <a:r>
              <a:rPr lang="en-US" sz="2800" i="1" dirty="0" smtClean="0">
                <a:solidFill>
                  <a:srgbClr val="C00000"/>
                </a:solidFill>
              </a:rPr>
              <a:t>Y</a:t>
            </a:r>
            <a:r>
              <a:rPr lang="en-US" sz="2800" dirty="0" smtClean="0">
                <a:solidFill>
                  <a:srgbClr val="C00000"/>
                </a:solidFill>
              </a:rPr>
              <a:t>)</a:t>
            </a: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487" y="4267200"/>
            <a:ext cx="3839031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2438400" cy="79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575901" y="2703731"/>
            <a:ext cx="0" cy="1563469"/>
          </a:xfrm>
          <a:prstGeom prst="line">
            <a:avLst/>
          </a:prstGeom>
          <a:ln>
            <a:solidFill>
              <a:srgbClr val="3D40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" y="4572000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 correlation: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560851" y="6019800"/>
            <a:ext cx="0" cy="725269"/>
          </a:xfrm>
          <a:prstGeom prst="line">
            <a:avLst/>
          </a:prstGeom>
          <a:ln>
            <a:solidFill>
              <a:srgbClr val="3D40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9600" y="5851633"/>
            <a:ext cx="20381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dot product:</a:t>
            </a:r>
          </a:p>
          <a:p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E(</a:t>
            </a:r>
            <a:r>
              <a:rPr lang="en-US" sz="2800" i="1" dirty="0" smtClean="0">
                <a:latin typeface="+mj-lt"/>
                <a:cs typeface="Times New Roman" panose="02020603050405020304" pitchFamily="18" charset="0"/>
              </a:rPr>
              <a:t>X Y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)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3364468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Covariance: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4652100" y="1981200"/>
            <a:ext cx="1291500" cy="722531"/>
          </a:xfrm>
          <a:prstGeom prst="rightArrow">
            <a:avLst/>
          </a:prstGeom>
          <a:solidFill>
            <a:srgbClr val="3D40CF"/>
          </a:solidFill>
          <a:ln>
            <a:solidFill>
              <a:srgbClr val="3D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flipH="1">
            <a:off x="3276600" y="1981200"/>
            <a:ext cx="1295400" cy="722531"/>
          </a:xfrm>
          <a:prstGeom prst="rightArrow">
            <a:avLst/>
          </a:prstGeom>
          <a:solidFill>
            <a:srgbClr val="3D40CF"/>
          </a:solidFill>
          <a:ln>
            <a:solidFill>
              <a:srgbClr val="3D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Expected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876800" y="6019800"/>
            <a:ext cx="395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(1/N) </a:t>
            </a:r>
            <a:r>
              <a:rPr lang="en-US" sz="2400" b="1" dirty="0" smtClean="0">
                <a:latin typeface="+mj-lt"/>
                <a:cs typeface="Times New Roman" panose="02020603050405020304" pitchFamily="18" charset="0"/>
              </a:rPr>
              <a:t>x . y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=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(1/N) </a:t>
            </a:r>
            <a:r>
              <a:rPr lang="en-US" sz="3200" dirty="0" err="1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3200" baseline="-25000" dirty="0" err="1">
                <a:cs typeface="Times New Roman" panose="02020603050405020304" pitchFamily="18" charset="0"/>
              </a:rPr>
              <a:t>k</a:t>
            </a:r>
            <a:r>
              <a:rPr lang="en-US" sz="3200" baseline="-25000" dirty="0">
                <a:cs typeface="Times New Roman" panose="02020603050405020304" pitchFamily="18" charset="0"/>
              </a:rPr>
              <a:t>=1:N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/>
              <a:t>x</a:t>
            </a:r>
            <a:r>
              <a:rPr lang="en-US" sz="2400" baseline="30000" dirty="0" err="1" smtClean="0"/>
              <a:t>k</a:t>
            </a:r>
            <a:r>
              <a:rPr lang="en-US" sz="2400" baseline="30000" dirty="0" smtClean="0"/>
              <a:t> </a:t>
            </a:r>
            <a:r>
              <a:rPr lang="en-US" sz="2400" dirty="0" err="1" smtClean="0"/>
              <a:t>y</a:t>
            </a:r>
            <a:r>
              <a:rPr lang="en-US" sz="2400" baseline="30000" dirty="0" err="1" smtClean="0"/>
              <a:t>k</a:t>
            </a:r>
            <a:endParaRPr lang="en-US" sz="2400" i="1" baseline="-25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18" y="5072270"/>
            <a:ext cx="2438400" cy="79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687718" y="4615070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 correlation: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47800" y="4886980"/>
            <a:ext cx="12089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   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i="1" baseline="-25000" dirty="0" smtClean="0"/>
              <a:t>      </a:t>
            </a:r>
            <a:endParaRPr lang="en-US" sz="2800" i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7630215" y="4896935"/>
            <a:ext cx="12089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   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i="1" baseline="-25000" dirty="0" smtClean="0"/>
              <a:t>      </a:t>
            </a:r>
            <a:endParaRPr lang="en-US" sz="2800" i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019800" y="2057400"/>
            <a:ext cx="278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baseline="-25000" dirty="0" smtClean="0"/>
              <a:t>x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</a:t>
            </a:r>
            <a:r>
              <a:rPr lang="en-US" sz="2800" dirty="0" err="1" smtClean="0"/>
              <a:t>x</a:t>
            </a:r>
            <a:r>
              <a:rPr lang="en-US" sz="2800" baseline="30000" dirty="0" err="1" smtClean="0"/>
              <a:t>k</a:t>
            </a:r>
            <a:endParaRPr lang="en-US" sz="28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4724400" y="2905780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smtClean="0"/>
              <a:t>x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baseline="-25000" dirty="0" smtClean="0"/>
              <a:t>x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4724387" y="3667780"/>
            <a:ext cx="47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baseline="-25000" dirty="0" smtClean="0"/>
              <a:t>x</a:t>
            </a:r>
            <a:r>
              <a:rPr lang="en-US" sz="2800" dirty="0" smtClean="0"/>
              <a:t>)(</a:t>
            </a:r>
            <a:r>
              <a:rPr lang="en-US" sz="2800" dirty="0" err="1" smtClean="0"/>
              <a:t>y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dirty="0" err="1" smtClean="0">
                <a:latin typeface="Symbol" panose="05050102010706020507" pitchFamily="18" charset="2"/>
              </a:rPr>
              <a:t>m</a:t>
            </a:r>
            <a:r>
              <a:rPr lang="en-US" sz="2800" baseline="-25000" dirty="0" err="1" smtClean="0"/>
              <a:t>Y</a:t>
            </a:r>
            <a:r>
              <a:rPr lang="en-US" sz="2800" dirty="0" smtClean="0"/>
              <a:t>)</a:t>
            </a:r>
            <a:endParaRPr lang="en-US" sz="2800" baseline="30000" dirty="0"/>
          </a:p>
        </p:txBody>
      </p:sp>
      <p:sp>
        <p:nvSpPr>
          <p:cNvPr id="44" name="TextBox 43"/>
          <p:cNvSpPr txBox="1"/>
          <p:nvPr/>
        </p:nvSpPr>
        <p:spPr>
          <a:xfrm>
            <a:off x="4724400" y="3429000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Covariance: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3387" y="3667780"/>
            <a:ext cx="47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dirty="0" smtClean="0"/>
              <a:t> = E[(</a:t>
            </a:r>
            <a:r>
              <a:rPr lang="en-US" sz="2800" i="1" dirty="0" smtClean="0"/>
              <a:t>X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i="1" baseline="-25000" dirty="0" smtClean="0"/>
              <a:t>x</a:t>
            </a:r>
            <a:r>
              <a:rPr lang="en-US" sz="2800" dirty="0" smtClean="0"/>
              <a:t>)(</a:t>
            </a:r>
            <a:r>
              <a:rPr lang="en-US" sz="2800" i="1" dirty="0" smtClean="0"/>
              <a:t>Y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dirty="0" err="1" smtClean="0">
                <a:latin typeface="Symbol" panose="05050102010706020507" pitchFamily="18" charset="2"/>
              </a:rPr>
              <a:t>m</a:t>
            </a:r>
            <a:r>
              <a:rPr lang="en-US" sz="2800" i="1" baseline="-25000" dirty="0" err="1" smtClean="0"/>
              <a:t>Y</a:t>
            </a:r>
            <a:r>
              <a:rPr lang="en-US" sz="2800" dirty="0" smtClean="0"/>
              <a:t>)]</a:t>
            </a:r>
            <a:endParaRPr lang="en-US" sz="2800" baseline="30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387" y="2895600"/>
            <a:ext cx="47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smtClean="0"/>
              <a:t>X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 = E[(</a:t>
            </a:r>
            <a:r>
              <a:rPr lang="en-US" sz="2800" i="1" dirty="0" smtClean="0"/>
              <a:t>X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i="1" baseline="-25000" dirty="0" smtClean="0"/>
              <a:t>x</a:t>
            </a:r>
            <a:r>
              <a:rPr lang="en-US" sz="2800" dirty="0" smtClean="0"/>
              <a:t>)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]</a:t>
            </a:r>
            <a:endParaRPr lang="en-US" sz="2800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5103" y="261848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ariance: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65547" y="2067580"/>
            <a:ext cx="278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i="1" baseline="-25000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 = E(</a:t>
            </a:r>
            <a:r>
              <a:rPr lang="en-US" sz="2800" i="1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)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9600" y="17526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98500" y="2032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What could be X and Y?</a:t>
            </a:r>
            <a:endParaRPr lang="en-US" altLang="en-US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2590800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1016000" y="2743200"/>
            <a:ext cx="1879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 smtClean="0"/>
              <a:t>X=[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]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/>
              <a:t>data matrix</a:t>
            </a:r>
            <a:endParaRPr lang="en-US" altLang="en-US" sz="2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438400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990600" y="1855212"/>
            <a:ext cx="18981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 features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592982" y="2564788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 rot="16200000">
            <a:off x="-622455" y="3680900"/>
            <a:ext cx="19030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 samples</a:t>
            </a:r>
            <a:endParaRPr lang="en-US" altLang="en-US" sz="3200" b="0" dirty="0"/>
          </a:p>
        </p:txBody>
      </p:sp>
      <p:sp>
        <p:nvSpPr>
          <p:cNvPr id="251913" name="Rectangle 1033"/>
          <p:cNvSpPr>
            <a:spLocks noChangeArrowheads="1"/>
          </p:cNvSpPr>
          <p:nvPr/>
        </p:nvSpPr>
        <p:spPr bwMode="auto">
          <a:xfrm>
            <a:off x="6976587" y="2590800"/>
            <a:ext cx="257175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8" name="Text Box 1038"/>
          <p:cNvSpPr txBox="1">
            <a:spLocks noChangeArrowheads="1"/>
          </p:cNvSpPr>
          <p:nvPr/>
        </p:nvSpPr>
        <p:spPr bwMode="auto">
          <a:xfrm>
            <a:off x="7243287" y="3340100"/>
            <a:ext cx="25908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/>
              <a:t>y</a:t>
            </a:r>
            <a:r>
              <a:rPr lang="en-US" altLang="en-US" sz="4800" dirty="0"/>
              <a:t> </a:t>
            </a:r>
            <a:r>
              <a:rPr lang="en-US" altLang="en-US" sz="4800" b="0" dirty="0" smtClean="0"/>
              <a:t>=[</a:t>
            </a:r>
            <a:r>
              <a:rPr lang="en-US" altLang="en-US" sz="4800" b="0" dirty="0" err="1" smtClean="0"/>
              <a:t>y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dirty="0"/>
              <a:t>]</a:t>
            </a:r>
            <a:endParaRPr lang="en-US" altLang="en-US" sz="4800" b="0" dirty="0"/>
          </a:p>
        </p:txBody>
      </p:sp>
      <p:sp>
        <p:nvSpPr>
          <p:cNvPr id="251920" name="Rectangle 1040"/>
          <p:cNvSpPr>
            <a:spLocks noChangeArrowheads="1"/>
          </p:cNvSpPr>
          <p:nvPr/>
        </p:nvSpPr>
        <p:spPr bwMode="auto">
          <a:xfrm>
            <a:off x="825500" y="6135687"/>
            <a:ext cx="5473700" cy="177800"/>
          </a:xfrm>
          <a:prstGeom prst="rect">
            <a:avLst/>
          </a:prstGeom>
          <a:solidFill>
            <a:srgbClr val="3D40CF"/>
          </a:solidFill>
          <a:ln w="25400">
            <a:solidFill>
              <a:srgbClr val="003399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922" name="Text Box 1042"/>
          <p:cNvSpPr txBox="1">
            <a:spLocks noChangeArrowheads="1"/>
          </p:cNvSpPr>
          <p:nvPr/>
        </p:nvSpPr>
        <p:spPr bwMode="auto">
          <a:xfrm>
            <a:off x="1371600" y="6110287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>
                <a:solidFill>
                  <a:srgbClr val="003399"/>
                </a:solidFill>
              </a:rPr>
              <a:t>w</a:t>
            </a:r>
            <a:endParaRPr lang="en-US" altLang="en-US" sz="4800" b="1" baseline="-25000" dirty="0">
              <a:solidFill>
                <a:srgbClr val="00339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/>
          </a:p>
        </p:txBody>
      </p:sp>
      <p:sp>
        <p:nvSpPr>
          <p:cNvPr id="18" name="Rectangle 1040"/>
          <p:cNvSpPr>
            <a:spLocks noChangeArrowheads="1"/>
          </p:cNvSpPr>
          <p:nvPr/>
        </p:nvSpPr>
        <p:spPr bwMode="auto">
          <a:xfrm rot="5400000">
            <a:off x="1976862" y="3785025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038"/>
          <p:cNvSpPr txBox="1">
            <a:spLocks noChangeArrowheads="1"/>
          </p:cNvSpPr>
          <p:nvPr/>
        </p:nvSpPr>
        <p:spPr bwMode="auto">
          <a:xfrm>
            <a:off x="3352800" y="3215126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smtClean="0"/>
              <a:t>x</a:t>
            </a:r>
            <a:r>
              <a:rPr lang="en-US" altLang="en-US" sz="4800" baseline="-25000" dirty="0" smtClean="0"/>
              <a:t>i</a:t>
            </a:r>
            <a:endParaRPr lang="en-US" altLang="en-US" sz="4800" b="0" dirty="0"/>
          </a:p>
        </p:txBody>
      </p:sp>
      <p:sp>
        <p:nvSpPr>
          <p:cNvPr id="20" name="Rectangle 1040"/>
          <p:cNvSpPr>
            <a:spLocks noChangeArrowheads="1"/>
          </p:cNvSpPr>
          <p:nvPr/>
        </p:nvSpPr>
        <p:spPr bwMode="auto">
          <a:xfrm rot="5400000">
            <a:off x="3805662" y="3781411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038"/>
          <p:cNvSpPr txBox="1">
            <a:spLocks noChangeArrowheads="1"/>
          </p:cNvSpPr>
          <p:nvPr/>
        </p:nvSpPr>
        <p:spPr bwMode="auto">
          <a:xfrm>
            <a:off x="5181600" y="3211512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err="1" smtClean="0"/>
              <a:t>x</a:t>
            </a:r>
            <a:r>
              <a:rPr lang="en-US" altLang="en-US" sz="4800" baseline="-25000" dirty="0" err="1"/>
              <a:t>j</a:t>
            </a:r>
            <a:endParaRPr lang="en-US" altLang="en-US" sz="4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075444" y="1695271"/>
            <a:ext cx="529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smtClean="0"/>
              <a:t>X</a:t>
            </a:r>
            <a:r>
              <a:rPr lang="en-US" altLang="en-US" sz="4000" i="1" baseline="-25000" dirty="0"/>
              <a:t>i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59443" y="1695271"/>
            <a:ext cx="53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err="1" smtClean="0"/>
              <a:t>X</a:t>
            </a:r>
            <a:r>
              <a:rPr lang="en-US" altLang="en-US" sz="4000" i="1" baseline="-25000" dirty="0" err="1" smtClean="0"/>
              <a:t>j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6956666" y="1676400"/>
            <a:ext cx="434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smtClean="0"/>
              <a:t>Y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5" name="Text Box 1038"/>
          <p:cNvSpPr txBox="1">
            <a:spLocks noChangeArrowheads="1"/>
          </p:cNvSpPr>
          <p:nvPr/>
        </p:nvSpPr>
        <p:spPr bwMode="auto">
          <a:xfrm>
            <a:off x="6324600" y="5698330"/>
            <a:ext cx="320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 smtClean="0"/>
              <a:t>f(</a:t>
            </a:r>
            <a:r>
              <a:rPr lang="en-US" altLang="en-US" sz="4800" b="1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r>
              <a:rPr lang="en-US" altLang="en-US" sz="4800" dirty="0" smtClean="0"/>
              <a:t>) =</a:t>
            </a:r>
            <a:r>
              <a:rPr lang="en-US" altLang="en-US" sz="4800" b="1" dirty="0"/>
              <a:t> </a:t>
            </a:r>
            <a:r>
              <a:rPr lang="en-US" altLang="en-US" sz="4800" b="1" dirty="0" err="1" smtClean="0">
                <a:solidFill>
                  <a:srgbClr val="3D40CF"/>
                </a:solidFill>
              </a:rPr>
              <a:t>w</a:t>
            </a:r>
            <a:r>
              <a:rPr lang="en-US" altLang="en-US" sz="4800" b="1" dirty="0" err="1" smtClean="0"/>
              <a:t>.</a:t>
            </a:r>
            <a:r>
              <a:rPr lang="en-US" altLang="en-US" sz="4800" b="1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 smtClean="0">
                <a:solidFill>
                  <a:srgbClr val="00B0F0"/>
                </a:solidFill>
              </a:rPr>
              <a:t>k</a:t>
            </a:r>
            <a:endParaRPr lang="en-US" altLang="en-US" sz="4800" b="0" dirty="0">
              <a:solidFill>
                <a:srgbClr val="00B0F0"/>
              </a:solidFill>
            </a:endParaRPr>
          </a:p>
        </p:txBody>
      </p:sp>
      <p:sp>
        <p:nvSpPr>
          <p:cNvPr id="26" name="Rectangle 1040"/>
          <p:cNvSpPr>
            <a:spLocks noChangeArrowheads="1"/>
          </p:cNvSpPr>
          <p:nvPr/>
        </p:nvSpPr>
        <p:spPr bwMode="auto">
          <a:xfrm>
            <a:off x="833750" y="4724399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1628" y="4038600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28" name="Rectangle 1040"/>
          <p:cNvSpPr>
            <a:spLocks noChangeArrowheads="1"/>
          </p:cNvSpPr>
          <p:nvPr/>
        </p:nvSpPr>
        <p:spPr bwMode="auto">
          <a:xfrm>
            <a:off x="6981832" y="4732575"/>
            <a:ext cx="251929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239000" y="4384827"/>
            <a:ext cx="662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dirty="0" err="1" smtClean="0">
                <a:solidFill>
                  <a:srgbClr val="00B0F0"/>
                </a:solidFill>
              </a:rPr>
              <a:t>y</a:t>
            </a:r>
            <a:r>
              <a:rPr lang="en-US" altLang="en-US" sz="4800" baseline="30000" dirty="0" err="1" smtClean="0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0" name="Rectangle 1040"/>
          <p:cNvSpPr>
            <a:spLocks noChangeArrowheads="1"/>
          </p:cNvSpPr>
          <p:nvPr/>
        </p:nvSpPr>
        <p:spPr bwMode="auto">
          <a:xfrm>
            <a:off x="812800" y="5357585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447800" y="5257800"/>
            <a:ext cx="538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smtClean="0">
                <a:solidFill>
                  <a:srgbClr val="00B0F0"/>
                </a:solidFill>
                <a:latin typeface="Symbol" panose="05050102010706020507" pitchFamily="18" charset="2"/>
              </a:rPr>
              <a:t>m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2" name="Rectangle 1040"/>
          <p:cNvSpPr>
            <a:spLocks noChangeArrowheads="1"/>
          </p:cNvSpPr>
          <p:nvPr/>
        </p:nvSpPr>
        <p:spPr bwMode="auto">
          <a:xfrm>
            <a:off x="3162299" y="5358815"/>
            <a:ext cx="251929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040"/>
          <p:cNvSpPr>
            <a:spLocks noChangeArrowheads="1"/>
          </p:cNvSpPr>
          <p:nvPr/>
        </p:nvSpPr>
        <p:spPr bwMode="auto">
          <a:xfrm>
            <a:off x="4999737" y="5358815"/>
            <a:ext cx="251929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06595" y="5257800"/>
            <a:ext cx="633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smtClean="0">
                <a:solidFill>
                  <a:srgbClr val="00B0F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4800" baseline="-25000" dirty="0">
                <a:solidFill>
                  <a:srgbClr val="00B0F0"/>
                </a:solidFill>
              </a:rPr>
              <a:t>i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49687" y="5257800"/>
            <a:ext cx="636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 smtClean="0">
                <a:solidFill>
                  <a:srgbClr val="00B0F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4800" baseline="-25000" dirty="0" err="1" smtClean="0">
                <a:solidFill>
                  <a:srgbClr val="00B0F0"/>
                </a:solidFill>
              </a:rPr>
              <a:t>j</a:t>
            </a:r>
            <a:endParaRPr lang="en-US" sz="4800" dirty="0">
              <a:solidFill>
                <a:srgbClr val="00B0F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24600" y="5453712"/>
            <a:ext cx="533400" cy="12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40000" y="5257800"/>
            <a:ext cx="19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for centering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98500" y="2032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Outer product</a:t>
            </a:r>
            <a:endParaRPr lang="en-US" altLang="en-US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2419529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1016000" y="2571929"/>
            <a:ext cx="1879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 smtClean="0"/>
              <a:t>X=[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]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/>
              <a:t>data matrix</a:t>
            </a:r>
            <a:endParaRPr lang="en-US" altLang="en-US" sz="2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267129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990600" y="1683941"/>
            <a:ext cx="18981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 features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592982" y="2393517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 rot="16200000">
            <a:off x="-622455" y="3509629"/>
            <a:ext cx="19030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 samples</a:t>
            </a:r>
            <a:endParaRPr lang="en-US" altLang="en-US" sz="32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Rectangle 1040"/>
          <p:cNvSpPr>
            <a:spLocks noChangeArrowheads="1"/>
          </p:cNvSpPr>
          <p:nvPr/>
        </p:nvSpPr>
        <p:spPr bwMode="auto">
          <a:xfrm rot="5400000">
            <a:off x="1976862" y="3613754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038"/>
          <p:cNvSpPr txBox="1">
            <a:spLocks noChangeArrowheads="1"/>
          </p:cNvSpPr>
          <p:nvPr/>
        </p:nvSpPr>
        <p:spPr bwMode="auto">
          <a:xfrm>
            <a:off x="3352800" y="3043855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smtClean="0"/>
              <a:t>x</a:t>
            </a:r>
            <a:r>
              <a:rPr lang="en-US" altLang="en-US" sz="4800" baseline="-25000" dirty="0" smtClean="0"/>
              <a:t>i</a:t>
            </a:r>
            <a:endParaRPr lang="en-US" altLang="en-US" sz="4800" b="0" dirty="0"/>
          </a:p>
        </p:txBody>
      </p:sp>
      <p:sp>
        <p:nvSpPr>
          <p:cNvPr id="20" name="Rectangle 1040"/>
          <p:cNvSpPr>
            <a:spLocks noChangeArrowheads="1"/>
          </p:cNvSpPr>
          <p:nvPr/>
        </p:nvSpPr>
        <p:spPr bwMode="auto">
          <a:xfrm rot="5400000">
            <a:off x="3805662" y="3610140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038"/>
          <p:cNvSpPr txBox="1">
            <a:spLocks noChangeArrowheads="1"/>
          </p:cNvSpPr>
          <p:nvPr/>
        </p:nvSpPr>
        <p:spPr bwMode="auto">
          <a:xfrm>
            <a:off x="5181600" y="3040241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err="1" smtClean="0"/>
              <a:t>x</a:t>
            </a:r>
            <a:r>
              <a:rPr lang="en-US" altLang="en-US" sz="4800" baseline="-25000" dirty="0" err="1"/>
              <a:t>j</a:t>
            </a:r>
            <a:endParaRPr lang="en-US" altLang="en-US" sz="4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075444" y="1524000"/>
            <a:ext cx="529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smtClean="0"/>
              <a:t>X</a:t>
            </a:r>
            <a:r>
              <a:rPr lang="en-US" altLang="en-US" sz="4000" i="1" baseline="-25000" dirty="0"/>
              <a:t>i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59443" y="1524000"/>
            <a:ext cx="53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err="1" smtClean="0"/>
              <a:t>X</a:t>
            </a:r>
            <a:r>
              <a:rPr lang="en-US" altLang="en-US" sz="4000" i="1" baseline="-25000" dirty="0" err="1" smtClean="0"/>
              <a:t>j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6" name="Rectangle 1040"/>
          <p:cNvSpPr>
            <a:spLocks noChangeArrowheads="1"/>
          </p:cNvSpPr>
          <p:nvPr/>
        </p:nvSpPr>
        <p:spPr bwMode="auto">
          <a:xfrm>
            <a:off x="833750" y="4553128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1628" y="3867329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6" name="Rectangle 1026"/>
          <p:cNvSpPr txBox="1">
            <a:spLocks noChangeArrowheads="1"/>
          </p:cNvSpPr>
          <p:nvPr/>
        </p:nvSpPr>
        <p:spPr>
          <a:xfrm>
            <a:off x="175756" y="762000"/>
            <a:ext cx="91968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dirty="0" smtClean="0">
                <a:solidFill>
                  <a:srgbClr val="0066FF"/>
                </a:solidFill>
              </a:rPr>
              <a:t> is a line random vector </a:t>
            </a:r>
            <a:r>
              <a:rPr lang="en-US" sz="3200" b="1" i="1" dirty="0" smtClean="0">
                <a:solidFill>
                  <a:srgbClr val="0066FF"/>
                </a:solidFill>
              </a:rPr>
              <a:t>X</a:t>
            </a:r>
            <a:r>
              <a:rPr lang="en-US" sz="3200" dirty="0" smtClean="0">
                <a:solidFill>
                  <a:srgbClr val="0066FF"/>
                </a:solidFill>
              </a:rPr>
              <a:t>= [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1 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2</a:t>
            </a:r>
            <a:r>
              <a:rPr lang="en-US" altLang="en-US" sz="3200" dirty="0" smtClean="0">
                <a:solidFill>
                  <a:srgbClr val="0066FF"/>
                </a:solidFill>
              </a:rPr>
              <a:t> </a:t>
            </a:r>
            <a:r>
              <a:rPr lang="en-US" altLang="en-US" sz="3200" dirty="0">
                <a:solidFill>
                  <a:srgbClr val="0066FF"/>
                </a:solidFill>
              </a:rPr>
              <a:t>….. 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i </a:t>
            </a:r>
            <a:r>
              <a:rPr lang="en-US" altLang="en-US" sz="3200" dirty="0" smtClean="0">
                <a:solidFill>
                  <a:srgbClr val="0066FF"/>
                </a:solidFill>
              </a:rPr>
              <a:t> </a:t>
            </a:r>
            <a:r>
              <a:rPr lang="en-US" altLang="en-US" sz="3200" dirty="0">
                <a:solidFill>
                  <a:srgbClr val="0066FF"/>
                </a:solidFill>
              </a:rPr>
              <a:t>….. </a:t>
            </a:r>
            <a:r>
              <a:rPr lang="en-US" altLang="en-US" sz="3200" i="1" dirty="0" err="1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err="1" smtClean="0">
                <a:solidFill>
                  <a:srgbClr val="0066FF"/>
                </a:solidFill>
              </a:rPr>
              <a:t>d</a:t>
            </a:r>
            <a:r>
              <a:rPr lang="en-US" sz="3200" dirty="0" smtClean="0">
                <a:solidFill>
                  <a:srgbClr val="0066FF"/>
                </a:solidFill>
              </a:rPr>
              <a:t> </a:t>
            </a:r>
            <a:r>
              <a:rPr lang="en-US" sz="3200" dirty="0">
                <a:solidFill>
                  <a:srgbClr val="0066FF"/>
                </a:solidFill>
              </a:rPr>
              <a:t>] </a:t>
            </a:r>
            <a:endParaRPr lang="en-US" altLang="en-US" sz="3200" dirty="0">
              <a:solidFill>
                <a:srgbClr val="0066FF"/>
              </a:solidFill>
            </a:endParaRPr>
          </a:p>
        </p:txBody>
      </p:sp>
      <p:sp>
        <p:nvSpPr>
          <p:cNvPr id="37" name="Rectangle 1026"/>
          <p:cNvSpPr txBox="1">
            <a:spLocks noChangeArrowheads="1"/>
          </p:cNvSpPr>
          <p:nvPr/>
        </p:nvSpPr>
        <p:spPr>
          <a:xfrm>
            <a:off x="-129044" y="5486400"/>
            <a:ext cx="91968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3200" dirty="0" smtClean="0">
                <a:solidFill>
                  <a:srgbClr val="0066FF"/>
                </a:solidFill>
              </a:rPr>
              <a:t>= E(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30000" dirty="0" smtClean="0">
                <a:solidFill>
                  <a:srgbClr val="0066FF"/>
                </a:solidFill>
              </a:rPr>
              <a:t>T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dirty="0" smtClean="0">
                <a:solidFill>
                  <a:srgbClr val="0066FF"/>
                </a:solidFill>
              </a:rPr>
              <a:t>) </a:t>
            </a:r>
            <a:r>
              <a:rPr lang="en-US" altLang="en-US" sz="2800" dirty="0" smtClean="0"/>
              <a:t>covariance matrix (if </a:t>
            </a:r>
            <a:r>
              <a:rPr lang="en-US" altLang="en-US" sz="2800" i="1" dirty="0" smtClean="0"/>
              <a:t>X </a:t>
            </a:r>
            <a:r>
              <a:rPr lang="en-US" altLang="en-US" sz="2800" dirty="0" smtClean="0"/>
              <a:t>has 0 mean), dim (</a:t>
            </a:r>
            <a:r>
              <a:rPr lang="en-US" altLang="en-US" sz="2800" dirty="0" err="1" smtClean="0"/>
              <a:t>d,d</a:t>
            </a:r>
            <a:r>
              <a:rPr lang="en-US" altLang="en-US" sz="2800" dirty="0" smtClean="0"/>
              <a:t>)</a:t>
            </a:r>
          </a:p>
          <a:p>
            <a:r>
              <a:rPr lang="en-US" altLang="en-US" sz="31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800" dirty="0" smtClean="0">
                <a:solidFill>
                  <a:srgbClr val="0066FF"/>
                </a:solidFill>
              </a:rPr>
              <a:t>= </a:t>
            </a:r>
            <a:r>
              <a:rPr lang="en-US" altLang="en-US" sz="2600" dirty="0" smtClean="0">
                <a:solidFill>
                  <a:srgbClr val="0066FF"/>
                </a:solidFill>
              </a:rPr>
              <a:t>(1/N) </a:t>
            </a:r>
            <a:r>
              <a:rPr lang="en-US" altLang="en-US" sz="3200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30000" dirty="0" smtClean="0">
                <a:solidFill>
                  <a:srgbClr val="0066FF"/>
                </a:solidFill>
              </a:rPr>
              <a:t>T</a:t>
            </a:r>
            <a:r>
              <a:rPr lang="en-US" altLang="en-US" sz="3200" dirty="0" smtClean="0">
                <a:solidFill>
                  <a:srgbClr val="0066FF"/>
                </a:solidFill>
              </a:rPr>
              <a:t>X </a:t>
            </a:r>
            <a:r>
              <a:rPr lang="en-US" altLang="en-US" sz="2800" dirty="0" smtClean="0"/>
              <a:t>outer product = empirical covariance matrix </a:t>
            </a:r>
            <a:r>
              <a:rPr lang="en-US" altLang="en-US" sz="2800" dirty="0"/>
              <a:t>, dim (</a:t>
            </a:r>
            <a:r>
              <a:rPr lang="en-US" altLang="en-US" sz="2800" dirty="0" err="1"/>
              <a:t>d,d</a:t>
            </a:r>
            <a:r>
              <a:rPr lang="en-US" altLang="en-US" sz="2800" dirty="0" smtClean="0"/>
              <a:t>)</a:t>
            </a:r>
          </a:p>
          <a:p>
            <a:r>
              <a:rPr lang="en-US" alt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800" dirty="0" smtClean="0">
                <a:solidFill>
                  <a:srgbClr val="0066FF"/>
                </a:solidFill>
              </a:rPr>
              <a:t> is positive semi-definite and has therefore a square root R= </a:t>
            </a:r>
            <a:r>
              <a:rPr lang="en-US" alt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800" baseline="30000" dirty="0" smtClean="0">
                <a:solidFill>
                  <a:srgbClr val="0066FF"/>
                </a:solidFill>
              </a:rPr>
              <a:t>(1/2)</a:t>
            </a:r>
          </a:p>
          <a:p>
            <a:r>
              <a:rPr lang="en-US" altLang="en-US" sz="4000" dirty="0" smtClean="0">
                <a:latin typeface="Symbol" panose="05050102010706020507" pitchFamily="18" charset="2"/>
              </a:rPr>
              <a:t>F</a:t>
            </a:r>
            <a:r>
              <a:rPr lang="en-US" altLang="en-US" sz="4000" dirty="0" smtClean="0"/>
              <a:t> = </a:t>
            </a:r>
            <a:r>
              <a:rPr lang="en-US" sz="4000" dirty="0" smtClean="0"/>
              <a:t>XR</a:t>
            </a:r>
            <a:r>
              <a:rPr lang="en-US" sz="4000" baseline="30000" dirty="0" smtClean="0"/>
              <a:t>-1 </a:t>
            </a:r>
            <a:r>
              <a:rPr lang="en-US" sz="4000" dirty="0" smtClean="0"/>
              <a:t>is the “whitened data” </a:t>
            </a:r>
            <a:r>
              <a:rPr lang="en-US" sz="3800" dirty="0">
                <a:latin typeface="Symbol" panose="05050102010706020507" pitchFamily="18" charset="2"/>
              </a:rPr>
              <a:t>F</a:t>
            </a:r>
            <a:r>
              <a:rPr lang="en-US" sz="3800" baseline="30000" dirty="0"/>
              <a:t>T</a:t>
            </a:r>
            <a:r>
              <a:rPr lang="en-US" sz="3800" dirty="0">
                <a:latin typeface="Symbol" panose="05050102010706020507" pitchFamily="18" charset="2"/>
              </a:rPr>
              <a:t>F</a:t>
            </a:r>
            <a:r>
              <a:rPr lang="en-US" sz="3800" dirty="0"/>
              <a:t> = </a:t>
            </a:r>
            <a:r>
              <a:rPr lang="en-US" sz="3800" dirty="0">
                <a:latin typeface="Symbol" panose="05050102010706020507" pitchFamily="18" charset="2"/>
              </a:rPr>
              <a:t>I</a:t>
            </a:r>
            <a:r>
              <a:rPr lang="en-US" sz="4000" dirty="0" smtClean="0"/>
              <a:t> </a:t>
            </a:r>
            <a:endParaRPr lang="en-US" sz="4000" baseline="30000" dirty="0"/>
          </a:p>
          <a:p>
            <a:endParaRPr lang="en-US" altLang="en-US" sz="2800" dirty="0"/>
          </a:p>
          <a:p>
            <a:endParaRPr lang="en-US" altLang="en-US" sz="3200" dirty="0">
              <a:solidFill>
                <a:srgbClr val="0066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0800" y="4464589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sample dim(1, d)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72125" y="3310593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feature dim(N,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1143000"/>
          </a:xfrm>
        </p:spPr>
        <p:txBody>
          <a:bodyPr>
            <a:normAutofit/>
          </a:bodyPr>
          <a:lstStyle/>
          <a:p>
            <a:r>
              <a:rPr lang="en-US" sz="3200" i="1" dirty="0" smtClean="0">
                <a:solidFill>
                  <a:srgbClr val="00B050"/>
                </a:solidFill>
              </a:rPr>
              <a:t>Data transforms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600" y="1829465"/>
            <a:ext cx="0" cy="4724400"/>
          </a:xfrm>
          <a:prstGeom prst="line">
            <a:avLst/>
          </a:prstGeom>
          <a:ln>
            <a:solidFill>
              <a:srgbClr val="3D40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1429" y="4686426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d,d</a:t>
            </a:r>
            <a:r>
              <a:rPr lang="en-US" dirty="0" smtClean="0"/>
              <a:t>) </a:t>
            </a:r>
            <a:r>
              <a:rPr lang="en-US" dirty="0"/>
              <a:t>c</a:t>
            </a:r>
            <a:r>
              <a:rPr lang="en-US" dirty="0" smtClean="0"/>
              <a:t>ovariance matrix: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3682120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210" y="2057400"/>
            <a:ext cx="278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endParaRPr lang="en-US" sz="28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228600" y="2962245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s</a:t>
            </a:r>
            <a:r>
              <a:rPr lang="en-US" sz="2800" baseline="-25000" dirty="0"/>
              <a:t>i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-25000" dirty="0" err="1" smtClean="0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/>
              <a:t>i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228600" y="4048066"/>
            <a:ext cx="510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ij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)(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j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smtClean="0">
                <a:latin typeface="Symbol" panose="05050102010706020507" pitchFamily="18" charset="2"/>
              </a:rPr>
              <a:t>m</a:t>
            </a:r>
            <a:r>
              <a:rPr lang="en-US" sz="2800" baseline="-25000" smtClean="0"/>
              <a:t>j</a:t>
            </a:r>
            <a:r>
              <a:rPr lang="en-US" sz="2800" dirty="0" smtClean="0"/>
              <a:t>)</a:t>
            </a:r>
            <a:endParaRPr lang="en-US" sz="2800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316503" y="261848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ariance: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17526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Mean: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39120" y="1752600"/>
            <a:ext cx="361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Centering: </a:t>
            </a:r>
            <a:r>
              <a:rPr lang="en-US" dirty="0" smtClean="0"/>
              <a:t>subtracting the mean of the features.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194" y="2296180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err="1" smtClean="0">
                <a:latin typeface="+mj-lt"/>
              </a:rPr>
              <a:t>x</a:t>
            </a:r>
            <a:r>
              <a:rPr lang="en-US" sz="2800" baseline="30000" dirty="0" err="1" smtClean="0">
                <a:latin typeface="+mj-lt"/>
              </a:rPr>
              <a:t>k</a:t>
            </a:r>
            <a:r>
              <a:rPr lang="en-US" sz="2800" dirty="0"/>
              <a:t>)</a:t>
            </a:r>
            <a:r>
              <a:rPr lang="en-US" sz="2800" baseline="30000" dirty="0" smtClean="0">
                <a:latin typeface="+mj-lt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= 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endParaRPr lang="en-US" sz="2800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1000" y="1143000"/>
            <a:ext cx="831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B0F0"/>
                </a:solidFill>
              </a:rPr>
              <a:t>x</a:t>
            </a:r>
            <a:r>
              <a:rPr lang="en-US" sz="2800" baseline="30000" dirty="0" err="1" smtClean="0">
                <a:solidFill>
                  <a:srgbClr val="00B0F0"/>
                </a:solidFill>
              </a:rPr>
              <a:t>k</a:t>
            </a:r>
            <a:r>
              <a:rPr lang="en-US" sz="2800" dirty="0" smtClean="0">
                <a:solidFill>
                  <a:srgbClr val="00B0F0"/>
                </a:solidFill>
              </a:rPr>
              <a:t>= [</a:t>
            </a:r>
            <a:r>
              <a:rPr lang="en-US" altLang="en-US" sz="2800" dirty="0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>
                <a:solidFill>
                  <a:srgbClr val="00B0F0"/>
                </a:solidFill>
              </a:rPr>
              <a:t>1</a:t>
            </a:r>
            <a:r>
              <a:rPr lang="en-US" altLang="en-US" sz="2800" baseline="-25000" dirty="0" smtClean="0">
                <a:solidFill>
                  <a:srgbClr val="00B0F0"/>
                </a:solidFill>
              </a:rPr>
              <a:t> </a:t>
            </a:r>
            <a:r>
              <a:rPr lang="en-US" altLang="en-US" sz="2800" dirty="0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>
                <a:solidFill>
                  <a:srgbClr val="00B0F0"/>
                </a:solidFill>
              </a:rPr>
              <a:t>2</a:t>
            </a:r>
            <a:r>
              <a:rPr lang="en-US" altLang="en-US" sz="2800" dirty="0" smtClean="0">
                <a:solidFill>
                  <a:srgbClr val="00B0F0"/>
                </a:solidFill>
              </a:rPr>
              <a:t> …..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err="1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 err="1" smtClean="0">
                <a:solidFill>
                  <a:srgbClr val="00B0F0"/>
                </a:solidFill>
              </a:rPr>
              <a:t>i</a:t>
            </a:r>
            <a:r>
              <a:rPr lang="en-US" altLang="en-US" sz="2800" baseline="-25000" dirty="0" smtClean="0">
                <a:solidFill>
                  <a:srgbClr val="00B0F0"/>
                </a:solidFill>
              </a:rPr>
              <a:t> </a:t>
            </a:r>
            <a:r>
              <a:rPr lang="en-US" altLang="en-US" sz="2800" dirty="0">
                <a:solidFill>
                  <a:srgbClr val="00B0F0"/>
                </a:solidFill>
              </a:rPr>
              <a:t> …..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err="1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 err="1">
                <a:solidFill>
                  <a:srgbClr val="00B0F0"/>
                </a:solidFill>
              </a:rPr>
              <a:t>d</a:t>
            </a:r>
            <a:r>
              <a:rPr lang="en-US" sz="2800" dirty="0" smtClean="0">
                <a:solidFill>
                  <a:srgbClr val="00B0F0"/>
                </a:solidFill>
              </a:rPr>
              <a:t> ] is a line of the data matrix X</a:t>
            </a:r>
            <a:r>
              <a:rPr lang="en-US" sz="2800" dirty="0" smtClean="0"/>
              <a:t>.</a:t>
            </a:r>
            <a:endParaRPr lang="en-US" sz="2800" baseline="30000" dirty="0"/>
          </a:p>
        </p:txBody>
      </p:sp>
      <p:sp>
        <p:nvSpPr>
          <p:cNvPr id="33" name="TextBox 32"/>
          <p:cNvSpPr txBox="1"/>
          <p:nvPr/>
        </p:nvSpPr>
        <p:spPr>
          <a:xfrm>
            <a:off x="4876800" y="3073401"/>
            <a:ext cx="4191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Standardizing </a:t>
            </a:r>
            <a:r>
              <a:rPr lang="en-US" dirty="0" smtClean="0"/>
              <a:t>or </a:t>
            </a:r>
            <a:r>
              <a:rPr lang="en-US" b="1" dirty="0" smtClean="0"/>
              <a:t>“sphering”: </a:t>
            </a:r>
            <a:r>
              <a:rPr lang="en-US" dirty="0" smtClean="0"/>
              <a:t>subtracting the mean and dividing by the standard deviation (component-wise).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6800" y="3877222"/>
            <a:ext cx="396300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f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err="1" smtClean="0">
                <a:latin typeface="+mj-lt"/>
              </a:rPr>
              <a:t>x</a:t>
            </a:r>
            <a:r>
              <a:rPr lang="en-US" sz="2800" baseline="30000" dirty="0" err="1" smtClean="0">
                <a:latin typeface="+mj-lt"/>
              </a:rPr>
              <a:t>k</a:t>
            </a:r>
            <a:r>
              <a:rPr lang="en-US" sz="2800" dirty="0"/>
              <a:t>)</a:t>
            </a:r>
            <a:r>
              <a:rPr lang="en-US" sz="2800" baseline="30000" dirty="0" smtClean="0">
                <a:latin typeface="+mj-lt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= 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r>
              <a:rPr lang="en-US" sz="2800" dirty="0" smtClean="0"/>
              <a:t>) </a:t>
            </a:r>
            <a:r>
              <a:rPr lang="en-US" sz="2800" b="1" dirty="0" smtClean="0"/>
              <a:t>./ </a:t>
            </a:r>
            <a:r>
              <a:rPr lang="en-US" sz="2800" b="1" i="1" dirty="0" smtClean="0">
                <a:latin typeface="Symbol" panose="05050102010706020507" pitchFamily="18" charset="2"/>
              </a:rPr>
              <a:t>s</a:t>
            </a:r>
          </a:p>
          <a:p>
            <a:r>
              <a:rPr lang="en-US" sz="2800" dirty="0" smtClean="0">
                <a:latin typeface="Symbol" panose="05050102010706020507" pitchFamily="18" charset="2"/>
              </a:rPr>
              <a:t>f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(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/>
              <a:t>)</a:t>
            </a:r>
            <a:r>
              <a:rPr lang="en-US" sz="2800" baseline="30000" dirty="0"/>
              <a:t> </a:t>
            </a:r>
            <a:r>
              <a:rPr lang="en-US" sz="2800" dirty="0">
                <a:latin typeface="Symbol" panose="05050102010706020507" pitchFamily="18" charset="2"/>
              </a:rPr>
              <a:t>= </a:t>
            </a:r>
            <a:r>
              <a:rPr lang="en-US" sz="2800" dirty="0"/>
              <a:t>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/>
              <a:t>i</a:t>
            </a:r>
            <a:r>
              <a:rPr lang="en-US" sz="2800" dirty="0" smtClean="0"/>
              <a:t>)/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</a:t>
            </a:r>
            <a:endParaRPr lang="en-US" sz="2800" i="1" dirty="0">
              <a:latin typeface="Symbol" panose="05050102010706020507" pitchFamily="18" charset="2"/>
            </a:endParaRPr>
          </a:p>
          <a:p>
            <a:endParaRPr lang="en-US" sz="2800" b="1" baseline="30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799" y="5105400"/>
            <a:ext cx="47244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dirty="0" smtClean="0"/>
              <a:t> = 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ij</a:t>
            </a:r>
            <a:r>
              <a:rPr lang="en-US" sz="2800" baseline="-25000" dirty="0" smtClean="0"/>
              <a:t>  </a:t>
            </a:r>
            <a:r>
              <a:rPr lang="en-US" sz="2800" dirty="0" smtClean="0"/>
              <a:t>= (1/N)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baseline="30000" dirty="0" smtClean="0">
                <a:latin typeface="+mj-lt"/>
              </a:rPr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N, d</a:t>
            </a:r>
            <a:r>
              <a:rPr lang="en-US" dirty="0" smtClean="0"/>
              <a:t>) centered data matrix:</a:t>
            </a:r>
            <a:endParaRPr lang="en-US" dirty="0" smtClean="0">
              <a:latin typeface="Symbol" panose="05050102010706020507" pitchFamily="18" charset="2"/>
            </a:endParaRPr>
          </a:p>
          <a:p>
            <a:r>
              <a:rPr lang="en-US" sz="2800" dirty="0" smtClean="0">
                <a:latin typeface="Symbol" panose="05050102010706020507" pitchFamily="18" charset="2"/>
              </a:rPr>
              <a:t>X = [x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(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)</a:t>
            </a:r>
            <a:r>
              <a:rPr lang="en-US" sz="2800" dirty="0" smtClean="0">
                <a:latin typeface="Symbol" panose="05050102010706020507" pitchFamily="18" charset="2"/>
              </a:rPr>
              <a:t>] = [</a:t>
            </a:r>
            <a:r>
              <a:rPr lang="en-US" sz="2800" dirty="0" err="1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/>
              <a:t>k</a:t>
            </a:r>
            <a:r>
              <a:rPr lang="en-US" sz="2800" dirty="0"/>
              <a:t>-</a:t>
            </a:r>
            <a:r>
              <a:rPr lang="en-US" sz="2800" dirty="0">
                <a:latin typeface="Symbol" panose="05050102010706020507" pitchFamily="18" charset="2"/>
              </a:rPr>
              <a:t> m</a:t>
            </a:r>
            <a:r>
              <a:rPr lang="en-US" sz="2800" baseline="-25000" dirty="0"/>
              <a:t>i</a:t>
            </a:r>
            <a:r>
              <a:rPr lang="en-US" sz="2800" dirty="0" smtClean="0">
                <a:latin typeface="Symbol" panose="05050102010706020507" pitchFamily="18" charset="2"/>
              </a:rPr>
              <a:t>] </a:t>
            </a:r>
            <a:endParaRPr lang="en-US" sz="2800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4940096" y="4930825"/>
            <a:ext cx="419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Whitening: </a:t>
            </a:r>
            <a:r>
              <a:rPr lang="en-US" dirty="0" smtClean="0"/>
              <a:t> multiplying by the square root of the inverse </a:t>
            </a:r>
            <a:r>
              <a:rPr lang="en-US" dirty="0" err="1" smtClean="0"/>
              <a:t>coveriance</a:t>
            </a:r>
            <a:r>
              <a:rPr lang="en-US" dirty="0" smtClean="0"/>
              <a:t> matrix.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940096" y="5572780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latin typeface="Symbol" panose="05050102010706020507" pitchFamily="18" charset="2"/>
              </a:rPr>
              <a:t>F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 = </a:t>
            </a:r>
            <a:r>
              <a:rPr lang="en-US" sz="2800" dirty="0">
                <a:latin typeface="Symbol" panose="05050102010706020507" pitchFamily="18" charset="2"/>
              </a:rPr>
              <a:t>X</a:t>
            </a:r>
            <a:r>
              <a:rPr lang="en-US" sz="2800" dirty="0" smtClean="0">
                <a:latin typeface="Symbol" panose="05050102010706020507" pitchFamily="18" charset="2"/>
              </a:rPr>
              <a:t>   S</a:t>
            </a:r>
            <a:r>
              <a:rPr lang="en-US" sz="2800" baseline="30000" dirty="0" smtClean="0"/>
              <a:t>-1/2</a:t>
            </a:r>
            <a:endParaRPr lang="en-US" sz="2800" b="1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4839120" y="60960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, d) = (N, d) (d, 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Math prerequisites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Ellipses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An ellipse in its principal axes is a flattened circle: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sz="2800" dirty="0" smtClean="0">
                <a:solidFill>
                  <a:srgbClr val="0066FF"/>
                </a:solidFill>
              </a:rPr>
              <a:t>circle: </a:t>
            </a:r>
            <a:r>
              <a:rPr 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 smtClean="0">
                <a:solidFill>
                  <a:srgbClr val="0066FF"/>
                </a:solidFill>
              </a:rPr>
              <a:t>1</a:t>
            </a:r>
            <a:r>
              <a:rPr lang="en-US" sz="2800" dirty="0" smtClean="0">
                <a:solidFill>
                  <a:srgbClr val="0066FF"/>
                </a:solidFill>
              </a:rPr>
              <a:t>=</a:t>
            </a:r>
            <a:r>
              <a:rPr lang="en-US" sz="28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>
                <a:solidFill>
                  <a:srgbClr val="0066FF"/>
                </a:solidFill>
              </a:rPr>
              <a:t>2</a:t>
            </a:r>
            <a:endParaRPr lang="en-US" sz="2800" dirty="0">
              <a:solidFill>
                <a:srgbClr val="0066FF"/>
              </a:solidFill>
              <a:latin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					</a:t>
            </a:r>
            <a:r>
              <a:rPr lang="en-US" sz="2800" dirty="0"/>
              <a:t>		      </a:t>
            </a:r>
            <a:r>
              <a:rPr lang="en-US" sz="2800" dirty="0" smtClean="0"/>
              <a:t>						      </a:t>
            </a:r>
            <a:r>
              <a:rPr lang="en-US" sz="2800" dirty="0" smtClean="0">
                <a:solidFill>
                  <a:srgbClr val="0066FF"/>
                </a:solidFill>
              </a:rPr>
              <a:t>ellipse: </a:t>
            </a:r>
            <a:r>
              <a:rPr lang="en-US" sz="28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>
                <a:solidFill>
                  <a:srgbClr val="0066FF"/>
                </a:solidFill>
              </a:rPr>
              <a:t>1</a:t>
            </a:r>
            <a:r>
              <a:rPr lang="en-US" sz="2800" dirty="0" smtClean="0">
                <a:solidFill>
                  <a:srgbClr val="0066FF"/>
                </a:solidFill>
              </a:rPr>
              <a:t>≠</a:t>
            </a:r>
            <a:r>
              <a:rPr 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 smtClean="0">
                <a:solidFill>
                  <a:srgbClr val="0066FF"/>
                </a:solidFill>
              </a:rPr>
              <a:t>2</a:t>
            </a:r>
            <a:endParaRPr lang="en-US" sz="2800" dirty="0">
              <a:solidFill>
                <a:srgbClr val="0066FF"/>
              </a:solidFill>
              <a:latin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>
              <a:solidFill>
                <a:srgbClr val="0066FF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914400" y="2362200"/>
            <a:ext cx="2438400" cy="2286000"/>
            <a:chOff x="2971800" y="1905000"/>
            <a:chExt cx="2438400" cy="2286000"/>
          </a:xfrm>
        </p:grpSpPr>
        <p:sp>
          <p:nvSpPr>
            <p:cNvPr id="5" name="Oval 4"/>
            <p:cNvSpPr/>
            <p:nvPr/>
          </p:nvSpPr>
          <p:spPr>
            <a:xfrm>
              <a:off x="3276600" y="2209800"/>
              <a:ext cx="1752600" cy="1676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971800" y="3048000"/>
              <a:ext cx="24384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114800" y="1905000"/>
              <a:ext cx="0" cy="22860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114800" y="2667000"/>
              <a:ext cx="762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>
              <a:off x="4495800" y="2857500"/>
              <a:ext cx="152400" cy="2667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09694" y="26815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q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18753" y="30474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/>
                <a:t>1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3800" y="248233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 smtClean="0"/>
                <a:t>2</a:t>
              </a:r>
              <a:endParaRPr lang="en-US" dirty="0">
                <a:latin typeface="Symbol" panose="05050102010706020507" pitchFamily="18" charset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43000" y="4953001"/>
            <a:ext cx="3789253" cy="1600200"/>
            <a:chOff x="3178444" y="1767589"/>
            <a:chExt cx="2055188" cy="2423411"/>
          </a:xfrm>
        </p:grpSpPr>
        <p:sp>
          <p:nvSpPr>
            <p:cNvPr id="21" name="Oval 20"/>
            <p:cNvSpPr/>
            <p:nvPr/>
          </p:nvSpPr>
          <p:spPr>
            <a:xfrm>
              <a:off x="3276600" y="2209800"/>
              <a:ext cx="1752600" cy="1676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178444" y="3047400"/>
              <a:ext cx="205518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4800" y="1767589"/>
              <a:ext cx="0" cy="242341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114800" y="2667000"/>
              <a:ext cx="762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>
              <a:off x="4495800" y="2857500"/>
              <a:ext cx="152400" cy="2667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9694" y="26815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q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18753" y="3047400"/>
              <a:ext cx="218399" cy="5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s</a:t>
              </a:r>
              <a:r>
                <a:rPr lang="en-US" baseline="-25000" dirty="0"/>
                <a:t>1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10608" y="2229190"/>
              <a:ext cx="218399" cy="5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s</a:t>
              </a:r>
              <a:r>
                <a:rPr lang="en-US" baseline="-25000" dirty="0"/>
                <a:t>2</a:t>
              </a:r>
              <a:endParaRPr lang="en-US" dirty="0">
                <a:latin typeface="Symbol" panose="05050102010706020507" pitchFamily="18" charset="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 flipH="1">
            <a:off x="1219200" y="3429000"/>
            <a:ext cx="913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(m</a:t>
            </a:r>
            <a:r>
              <a:rPr lang="en-US" baseline="-25000" dirty="0" smtClean="0">
                <a:latin typeface="+mj-lt"/>
              </a:rPr>
              <a:t>1</a:t>
            </a:r>
            <a:r>
              <a:rPr lang="en-US" dirty="0" smtClean="0">
                <a:latin typeface="Symbol" panose="05050102010706020507" pitchFamily="18" charset="2"/>
              </a:rPr>
              <a:t>, m</a:t>
            </a:r>
            <a:r>
              <a:rPr lang="en-US" baseline="-25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5860800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1</a:t>
            </a:r>
            <a:endParaRPr lang="en-US" dirty="0">
              <a:latin typeface="Symbol" panose="05050102010706020507" pitchFamily="18" charset="2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3500" y="3508066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1</a:t>
            </a:r>
            <a:endParaRPr lang="en-US" dirty="0">
              <a:latin typeface="Symbol" panose="05050102010706020507" pitchFamily="18" charset="2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6400" y="2209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2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14600" y="4800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2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2036150" y="5720083"/>
            <a:ext cx="913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(m</a:t>
            </a:r>
            <a:r>
              <a:rPr lang="en-US" baseline="-25000" dirty="0" smtClean="0">
                <a:latin typeface="+mj-lt"/>
              </a:rPr>
              <a:t>1</a:t>
            </a:r>
            <a:r>
              <a:rPr lang="en-US" dirty="0" smtClean="0">
                <a:latin typeface="Symbol" panose="05050102010706020507" pitchFamily="18" charset="2"/>
              </a:rPr>
              <a:t>, m</a:t>
            </a:r>
            <a:r>
              <a:rPr lang="en-US" baseline="-25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410200" y="2450024"/>
            <a:ext cx="3661879" cy="4154984"/>
            <a:chOff x="5410200" y="2450024"/>
            <a:chExt cx="3661879" cy="4154984"/>
          </a:xfrm>
        </p:grpSpPr>
        <p:sp>
          <p:nvSpPr>
            <p:cNvPr id="18" name="TextBox 17"/>
            <p:cNvSpPr txBox="1"/>
            <p:nvPr/>
          </p:nvSpPr>
          <p:spPr>
            <a:xfrm>
              <a:off x="5486400" y="2450024"/>
              <a:ext cx="3585679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3200" baseline="-25000" dirty="0" smtClean="0"/>
                <a:t>1 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 smtClean="0">
                  <a:latin typeface="Symbol" panose="05050102010706020507" pitchFamily="18" charset="2"/>
                </a:rPr>
                <a:t> </a:t>
              </a:r>
              <a:r>
                <a:rPr lang="en-US" sz="3200" dirty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 smtClean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cos </a:t>
              </a:r>
              <a:r>
                <a:rPr lang="en-US" sz="3200" dirty="0" smtClean="0">
                  <a:latin typeface="Symbol" panose="05050102010706020507" pitchFamily="18" charset="2"/>
                </a:rPr>
                <a:t>q</a:t>
              </a:r>
            </a:p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3200" baseline="-25000" dirty="0" smtClean="0"/>
                <a:t>2 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 smtClean="0">
                  <a:latin typeface="Symbol" panose="05050102010706020507" pitchFamily="18" charset="2"/>
                </a:rPr>
                <a:t> m</a:t>
              </a:r>
              <a:r>
                <a:rPr lang="en-US" sz="3200" baseline="-25000" dirty="0" smtClean="0"/>
                <a:t>2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 smtClean="0"/>
                <a:t>2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sin </a:t>
              </a:r>
              <a:r>
                <a:rPr lang="en-US" sz="3200" dirty="0" smtClean="0">
                  <a:latin typeface="Symbol" panose="05050102010706020507" pitchFamily="18" charset="2"/>
                </a:rPr>
                <a:t>q</a:t>
              </a:r>
            </a:p>
            <a:p>
              <a:endParaRPr lang="en-US" sz="3200" dirty="0">
                <a:latin typeface="Symbol" panose="05050102010706020507" pitchFamily="18" charset="2"/>
              </a:endParaRPr>
            </a:p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3200" baseline="-25000" dirty="0" smtClean="0"/>
                <a:t>1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>
                  <a:latin typeface="Symbol" panose="05050102010706020507" pitchFamily="18" charset="2"/>
                </a:rPr>
                <a:t> </a:t>
              </a:r>
              <a:r>
                <a:rPr lang="en-US" sz="3200" dirty="0" smtClean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 smtClean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x</a:t>
              </a:r>
              <a:r>
                <a:rPr lang="en-US" sz="3200" baseline="-25000" dirty="0" smtClean="0"/>
                <a:t>2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>
                  <a:latin typeface="Symbol" panose="05050102010706020507" pitchFamily="18" charset="2"/>
                </a:rPr>
                <a:t> </a:t>
              </a:r>
              <a:r>
                <a:rPr lang="en-US" sz="3200" dirty="0" smtClean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200" dirty="0" smtClean="0">
                  <a:latin typeface="Symbol" panose="05050102010706020507" pitchFamily="18" charset="2"/>
                </a:rPr>
                <a:t>   s</a:t>
              </a:r>
              <a:r>
                <a:rPr lang="en-US" sz="3200" baseline="-25000" dirty="0" smtClean="0"/>
                <a:t>1                   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Symbol" panose="05050102010706020507" pitchFamily="18" charset="2"/>
              </a:endParaRPr>
            </a:p>
            <a:p>
              <a:endParaRPr lang="en-US" sz="3200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486400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162800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ouble Bracket 43"/>
            <p:cNvSpPr/>
            <p:nvPr/>
          </p:nvSpPr>
          <p:spPr>
            <a:xfrm>
              <a:off x="5410200" y="3962400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uble Bracket 45"/>
            <p:cNvSpPr/>
            <p:nvPr/>
          </p:nvSpPr>
          <p:spPr>
            <a:xfrm>
              <a:off x="7086600" y="3962400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71102" y="4279612"/>
              <a:ext cx="4154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32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82000" y="4283212"/>
              <a:ext cx="6238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3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625200" y="3698437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305800" y="3719601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800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44099"/>
            <a:ext cx="3808212" cy="38997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3268111" lon="18363119" rev="1743851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14" y="1396781"/>
            <a:ext cx="45529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15000" y="608386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://www.byclb.com/TR/Tutorials/neural_networks/ch4_1.htm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</a:t>
            </a:r>
            <a:r>
              <a:rPr lang="en-US" dirty="0" smtClean="0"/>
              <a:t>sotropic Gaussian ~</a:t>
            </a:r>
            <a:r>
              <a:rPr lang="en-US" dirty="0" err="1" smtClean="0"/>
              <a:t>exp</a:t>
            </a:r>
            <a:r>
              <a:rPr lang="en-US" dirty="0" smtClean="0"/>
              <a:t>(-</a:t>
            </a:r>
            <a:r>
              <a:rPr lang="en-US" altLang="en-US" dirty="0" smtClean="0"/>
              <a:t>ǁ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-</a:t>
            </a: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dirty="0" smtClean="0"/>
              <a:t>ǁ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/2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2</a:t>
            </a:r>
            <a:r>
              <a:rPr lang="en-US" alt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4078069"/>
            <a:ext cx="22098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Contours = circles: </a:t>
            </a:r>
          </a:p>
          <a:p>
            <a:r>
              <a:rPr lang="en-US" dirty="0" err="1" smtClean="0"/>
              <a:t>exp</a:t>
            </a:r>
            <a:r>
              <a:rPr lang="en-US" dirty="0"/>
              <a:t>(-</a:t>
            </a:r>
            <a:r>
              <a:rPr lang="en-US" altLang="en-US" dirty="0"/>
              <a:t>ǁ</a:t>
            </a:r>
            <a:r>
              <a:rPr lang="en-US" altLang="en-US" b="1" dirty="0"/>
              <a:t>x</a:t>
            </a:r>
            <a:r>
              <a:rPr lang="en-US" altLang="en-US" dirty="0"/>
              <a:t>-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dirty="0"/>
              <a:t>ǁ</a:t>
            </a:r>
            <a:r>
              <a:rPr lang="en-US" altLang="en-US" baseline="30000" dirty="0"/>
              <a:t>2</a:t>
            </a:r>
            <a:r>
              <a:rPr lang="en-US" altLang="en-US" dirty="0"/>
              <a:t>/2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2</a:t>
            </a:r>
            <a:r>
              <a:rPr lang="en-US" altLang="en-US" dirty="0"/>
              <a:t>)=</a:t>
            </a:r>
            <a:r>
              <a:rPr lang="en-US" altLang="en-US" dirty="0" err="1" smtClean="0"/>
              <a:t>cte</a:t>
            </a:r>
            <a:endParaRPr lang="en-US" altLang="en-US" dirty="0" smtClean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/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Symbol" panose="05050102010706020507" pitchFamily="18" charset="2"/>
              </a:rPr>
              <a:t> m</a:t>
            </a:r>
            <a:r>
              <a:rPr lang="en-US" baseline="-25000" dirty="0"/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</a:t>
            </a:r>
            <a:r>
              <a:rPr lang="en-US" baseline="-25000" dirty="0"/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baseline="-25000" dirty="0" smtClean="0"/>
              <a:t>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Symbol" panose="05050102010706020507" pitchFamily="18" charset="2"/>
              </a:rPr>
              <a:t>    s</a:t>
            </a:r>
            <a:r>
              <a:rPr lang="en-US" baseline="-25000" dirty="0" smtClean="0"/>
              <a:t>1                    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/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0066FF"/>
                </a:solidFill>
              </a:rPr>
              <a:t>1</a:t>
            </a:r>
            <a:r>
              <a:rPr lang="en-US" dirty="0" smtClean="0">
                <a:solidFill>
                  <a:srgbClr val="0066FF"/>
                </a:solidFill>
              </a:rPr>
              <a:t>=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0066FF"/>
                </a:solidFill>
              </a:rPr>
              <a:t>2</a:t>
            </a:r>
            <a:endParaRPr lang="en-US" dirty="0">
              <a:solidFill>
                <a:srgbClr val="0066FF"/>
              </a:solidFill>
              <a:latin typeface="Symbol" panose="05050102010706020507" pitchFamily="18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0592" y="4803597"/>
            <a:ext cx="2112144" cy="341275"/>
            <a:chOff x="5486400" y="4279612"/>
            <a:chExt cx="3895475" cy="451446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486400" y="4529459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162801" y="4529459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6671102" y="4279612"/>
              <a:ext cx="896243" cy="447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1600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382001" y="4283211"/>
              <a:ext cx="999874" cy="44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cte</a:t>
              </a:r>
              <a:endParaRPr lang="en-US" sz="1600" dirty="0"/>
            </a:p>
          </p:txBody>
        </p:sp>
      </p:grpSp>
      <p:sp>
        <p:nvSpPr>
          <p:cNvPr id="71" name="Double Bracket 70"/>
          <p:cNvSpPr/>
          <p:nvPr/>
        </p:nvSpPr>
        <p:spPr>
          <a:xfrm>
            <a:off x="696600" y="4731740"/>
            <a:ext cx="751200" cy="482262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384595" y="4611469"/>
            <a:ext cx="139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dirty="0"/>
          </a:p>
        </p:txBody>
      </p:sp>
      <p:sp>
        <p:nvSpPr>
          <p:cNvPr id="75" name="Double Bracket 74"/>
          <p:cNvSpPr/>
          <p:nvPr/>
        </p:nvSpPr>
        <p:spPr>
          <a:xfrm>
            <a:off x="1600200" y="4731740"/>
            <a:ext cx="751200" cy="482262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298995" y="4611469"/>
            <a:ext cx="139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06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30496</TotalTime>
  <Words>1865</Words>
  <Application>Microsoft Office PowerPoint</Application>
  <PresentationFormat>On-screen Show (4:3)</PresentationFormat>
  <Paragraphs>445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UCB - CS189 Introduction to Machine Learning Fall 2015 Lecture 13: Linear Discriminant Analysis (LDA) and QDA</vt:lpstr>
      <vt:lpstr>PowerPoint Presentation</vt:lpstr>
      <vt:lpstr>Come to my office hours… Wed 2:30-4:30 Soda 329</vt:lpstr>
      <vt:lpstr>Math prerequisites Independence, covariance, correlation, and dot product</vt:lpstr>
      <vt:lpstr>What could be X and Y?</vt:lpstr>
      <vt:lpstr>Outer product</vt:lpstr>
      <vt:lpstr>Data transforms</vt:lpstr>
      <vt:lpstr>Math prerequisites Ellipses</vt:lpstr>
      <vt:lpstr>Isotropic Gaussian ~exp(-ǁx-mǁ2/2s2)</vt:lpstr>
      <vt:lpstr>Multivariate Gaussian</vt:lpstr>
      <vt:lpstr>How to get the principal axes?</vt:lpstr>
      <vt:lpstr>Gaussian classifier ŷ =argmaxy P(Y=y|X=x) ~ P(Y=y) P(X=x|Y=y)                ~ P(Y=y) exp(-ǁx-m[y]ǁ2/2s2) </vt:lpstr>
      <vt:lpstr>Multivariate Gaussian and covariance</vt:lpstr>
      <vt:lpstr>Different si</vt:lpstr>
      <vt:lpstr>Class conditional independence</vt:lpstr>
      <vt:lpstr>Class conditional independence</vt:lpstr>
      <vt:lpstr>Class conditional independence</vt:lpstr>
      <vt:lpstr>No independence</vt:lpstr>
      <vt:lpstr>Data sphering</vt:lpstr>
      <vt:lpstr>Matrix notations</vt:lpstr>
      <vt:lpstr>Correlated noise</vt:lpstr>
      <vt:lpstr>Linear Discriminant Analysis (LDA)</vt:lpstr>
      <vt:lpstr>This is still a linear classifier (assumes identical covariance matrices)</vt:lpstr>
      <vt:lpstr>General case</vt:lpstr>
      <vt:lpstr>QDA</vt:lpstr>
      <vt:lpstr>Multiclass LDA</vt:lpstr>
      <vt:lpstr>LDA and PCA</vt:lpstr>
      <vt:lpstr>LDA and PCA (continued)</vt:lpstr>
      <vt:lpstr>LDA for data visualization 20 Newsgroups</vt:lpstr>
      <vt:lpstr>LDA for data visualization MNIST</vt:lpstr>
      <vt:lpstr>Shrinkage (comparison with ridge regression)</vt:lpstr>
      <vt:lpstr>How do ridge regression and regularized LDA control capacity?</vt:lpstr>
      <vt:lpstr>Generative models 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534</cp:revision>
  <dcterms:created xsi:type="dcterms:W3CDTF">2015-08-27T16:47:59Z</dcterms:created>
  <dcterms:modified xsi:type="dcterms:W3CDTF">2015-10-11T05:33:48Z</dcterms:modified>
</cp:coreProperties>
</file>